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79" r:id="rId1"/>
  </p:sldMasterIdLst>
  <p:notesMasterIdLst>
    <p:notesMasterId r:id="rId26"/>
  </p:notesMasterIdLst>
  <p:handoutMasterIdLst>
    <p:handoutMasterId r:id="rId27"/>
  </p:handoutMasterIdLst>
  <p:sldIdLst>
    <p:sldId id="257" r:id="rId2"/>
    <p:sldId id="323" r:id="rId3"/>
    <p:sldId id="324" r:id="rId4"/>
    <p:sldId id="304" r:id="rId5"/>
    <p:sldId id="325" r:id="rId6"/>
    <p:sldId id="320" r:id="rId7"/>
    <p:sldId id="321" r:id="rId8"/>
    <p:sldId id="322" r:id="rId9"/>
    <p:sldId id="326" r:id="rId10"/>
    <p:sldId id="327" r:id="rId11"/>
    <p:sldId id="340" r:id="rId12"/>
    <p:sldId id="305" r:id="rId13"/>
    <p:sldId id="330" r:id="rId14"/>
    <p:sldId id="331" r:id="rId15"/>
    <p:sldId id="333" r:id="rId16"/>
    <p:sldId id="334" r:id="rId17"/>
    <p:sldId id="335" r:id="rId18"/>
    <p:sldId id="336" r:id="rId19"/>
    <p:sldId id="337" r:id="rId20"/>
    <p:sldId id="344" r:id="rId21"/>
    <p:sldId id="345" r:id="rId22"/>
    <p:sldId id="346" r:id="rId23"/>
    <p:sldId id="338" r:id="rId24"/>
    <p:sldId id="291" r:id="rId25"/>
  </p:sldIdLst>
  <p:sldSz cx="9144000" cy="6858000" type="screen4x3"/>
  <p:notesSz cx="6858000" cy="9144000"/>
  <p:custDataLst>
    <p:tags r:id="rId28"/>
  </p:custDataLst>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A6A6E27C-0FC2-4715-8586-5FE23B9590C1}">
          <p14:sldIdLst>
            <p14:sldId id="257"/>
          </p14:sldIdLst>
        </p14:section>
        <p14:section name="Introduction" id="{7C6F626C-E06F-424A-B2FA-7D847B18CFC2}">
          <p14:sldIdLst>
            <p14:sldId id="323"/>
            <p14:sldId id="324"/>
            <p14:sldId id="304"/>
            <p14:sldId id="325"/>
            <p14:sldId id="320"/>
            <p14:sldId id="321"/>
          </p14:sldIdLst>
        </p14:section>
        <p14:section name="Project Plan" id="{3A8C3038-69FA-43D1-BCA3-1B8AF0193E1F}">
          <p14:sldIdLst>
            <p14:sldId id="322"/>
            <p14:sldId id="326"/>
            <p14:sldId id="327"/>
            <p14:sldId id="340"/>
          </p14:sldIdLst>
        </p14:section>
        <p14:section name="Project Scheduling" id="{4101A71F-CFEA-4DF6-932C-17255B82199F}">
          <p14:sldIdLst>
            <p14:sldId id="305"/>
            <p14:sldId id="330"/>
            <p14:sldId id="331"/>
            <p14:sldId id="333"/>
            <p14:sldId id="334"/>
            <p14:sldId id="335"/>
            <p14:sldId id="336"/>
            <p14:sldId id="337"/>
            <p14:sldId id="344"/>
            <p14:sldId id="345"/>
            <p14:sldId id="346"/>
            <p14:sldId id="338"/>
          </p14:sldIdLst>
        </p14:section>
        <p14:section name="Summary" id="{A4588E96-870B-42F6-A191-A1F58088F3C6}">
          <p14:sldIdLst>
            <p14:sldId id="29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038" autoAdjust="0"/>
    <p:restoredTop sz="94719" autoAdjust="0"/>
  </p:normalViewPr>
  <p:slideViewPr>
    <p:cSldViewPr>
      <p:cViewPr varScale="1">
        <p:scale>
          <a:sx n="119" d="100"/>
          <a:sy n="119" d="100"/>
        </p:scale>
        <p:origin x="181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1"/>
            <a:ext cx="2971382" cy="457776"/>
          </a:xfrm>
          <a:prstGeom prst="rect">
            <a:avLst/>
          </a:prstGeom>
          <a:noFill/>
          <a:ln w="9525">
            <a:noFill/>
            <a:miter lim="800000"/>
            <a:headEnd/>
            <a:tailEnd/>
          </a:ln>
          <a:effectLst/>
        </p:spPr>
        <p:txBody>
          <a:bodyPr vert="horz" wrap="square" lIns="91415" tIns="45707" rIns="91415" bIns="45707" numCol="1" anchor="t" anchorCtr="0" compatLnSpc="1">
            <a:prstTxWarp prst="textNoShape">
              <a:avLst/>
            </a:prstTxWarp>
          </a:bodyPr>
          <a:lstStyle>
            <a:lvl1pPr defTabSz="914180">
              <a:defRPr sz="1200"/>
            </a:lvl1pPr>
          </a:lstStyle>
          <a:p>
            <a:r>
              <a:rPr lang="en-US" smtClean="0"/>
              <a:t>Lecture 8: Project Planning</a:t>
            </a:r>
            <a:endParaRPr lang="en-US"/>
          </a:p>
        </p:txBody>
      </p:sp>
      <p:sp>
        <p:nvSpPr>
          <p:cNvPr id="69635" name="Rectangle 3"/>
          <p:cNvSpPr>
            <a:spLocks noGrp="1" noChangeArrowheads="1"/>
          </p:cNvSpPr>
          <p:nvPr>
            <p:ph type="dt" sz="quarter" idx="1"/>
          </p:nvPr>
        </p:nvSpPr>
        <p:spPr bwMode="auto">
          <a:xfrm>
            <a:off x="3885051" y="1"/>
            <a:ext cx="2971382" cy="457776"/>
          </a:xfrm>
          <a:prstGeom prst="rect">
            <a:avLst/>
          </a:prstGeom>
          <a:noFill/>
          <a:ln w="9525">
            <a:noFill/>
            <a:miter lim="800000"/>
            <a:headEnd/>
            <a:tailEnd/>
          </a:ln>
          <a:effectLst/>
        </p:spPr>
        <p:txBody>
          <a:bodyPr vert="horz" wrap="square" lIns="91415" tIns="45707" rIns="91415" bIns="45707" numCol="1" anchor="t" anchorCtr="0" compatLnSpc="1">
            <a:prstTxWarp prst="textNoShape">
              <a:avLst/>
            </a:prstTxWarp>
          </a:bodyPr>
          <a:lstStyle>
            <a:lvl1pPr algn="r" defTabSz="914180">
              <a:defRPr sz="1200"/>
            </a:lvl1pPr>
          </a:lstStyle>
          <a:p>
            <a:endParaRPr lang="en-US"/>
          </a:p>
        </p:txBody>
      </p:sp>
      <p:sp>
        <p:nvSpPr>
          <p:cNvPr id="69636" name="Rectangle 4"/>
          <p:cNvSpPr>
            <a:spLocks noGrp="1" noChangeArrowheads="1"/>
          </p:cNvSpPr>
          <p:nvPr>
            <p:ph type="ftr" sz="quarter" idx="2"/>
          </p:nvPr>
        </p:nvSpPr>
        <p:spPr bwMode="auto">
          <a:xfrm>
            <a:off x="0" y="8684786"/>
            <a:ext cx="2971382" cy="457776"/>
          </a:xfrm>
          <a:prstGeom prst="rect">
            <a:avLst/>
          </a:prstGeom>
          <a:noFill/>
          <a:ln w="9525">
            <a:noFill/>
            <a:miter lim="800000"/>
            <a:headEnd/>
            <a:tailEnd/>
          </a:ln>
          <a:effectLst/>
        </p:spPr>
        <p:txBody>
          <a:bodyPr vert="horz" wrap="square" lIns="91415" tIns="45707" rIns="91415" bIns="45707" numCol="1" anchor="b" anchorCtr="0" compatLnSpc="1">
            <a:prstTxWarp prst="textNoShape">
              <a:avLst/>
            </a:prstTxWarp>
          </a:bodyPr>
          <a:lstStyle>
            <a:lvl1pPr defTabSz="914180">
              <a:defRPr sz="12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85051" y="8684786"/>
            <a:ext cx="2971382" cy="457776"/>
          </a:xfrm>
          <a:prstGeom prst="rect">
            <a:avLst/>
          </a:prstGeom>
          <a:noFill/>
          <a:ln w="9525">
            <a:noFill/>
            <a:miter lim="800000"/>
            <a:headEnd/>
            <a:tailEnd/>
          </a:ln>
          <a:effectLst/>
        </p:spPr>
        <p:txBody>
          <a:bodyPr vert="horz" wrap="square" lIns="91415" tIns="45707" rIns="91415" bIns="45707" numCol="1" anchor="b" anchorCtr="0" compatLnSpc="1">
            <a:prstTxWarp prst="textNoShape">
              <a:avLst/>
            </a:prstTxWarp>
          </a:bodyPr>
          <a:lstStyle>
            <a:lvl1pPr algn="r" defTabSz="914180">
              <a:defRPr sz="1200"/>
            </a:lvl1pPr>
          </a:lstStyle>
          <a:p>
            <a:fld id="{FCC9BE4C-DB34-4927-840B-7FF8C2387A2D}" type="slidenum">
              <a:rPr lang="en-US"/>
              <a:pPr/>
              <a:t>‹#›</a:t>
            </a:fld>
            <a:endParaRPr lang="en-US"/>
          </a:p>
        </p:txBody>
      </p:sp>
    </p:spTree>
    <p:extLst>
      <p:ext uri="{BB962C8B-B14F-4D97-AF65-F5344CB8AC3E}">
        <p14:creationId xmlns:p14="http://schemas.microsoft.com/office/powerpoint/2010/main" val="268927305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2971382" cy="457776"/>
          </a:xfrm>
          <a:prstGeom prst="rect">
            <a:avLst/>
          </a:prstGeom>
          <a:noFill/>
          <a:ln w="9525">
            <a:noFill/>
            <a:miter lim="800000"/>
            <a:headEnd/>
            <a:tailEnd/>
          </a:ln>
        </p:spPr>
        <p:txBody>
          <a:bodyPr vert="horz" wrap="square" lIns="91415" tIns="45707" rIns="91415" bIns="45707" numCol="1" anchor="t" anchorCtr="0" compatLnSpc="1">
            <a:prstTxWarp prst="textNoShape">
              <a:avLst/>
            </a:prstTxWarp>
          </a:bodyPr>
          <a:lstStyle>
            <a:lvl1pPr defTabSz="914180">
              <a:defRPr sz="1200"/>
            </a:lvl1pPr>
          </a:lstStyle>
          <a:p>
            <a:r>
              <a:rPr lang="en-US" smtClean="0"/>
              <a:t>Lecture 8: Project Planning</a:t>
            </a:r>
            <a:endParaRPr lang="en-US"/>
          </a:p>
        </p:txBody>
      </p:sp>
      <p:sp>
        <p:nvSpPr>
          <p:cNvPr id="4099" name="Rectangle 3"/>
          <p:cNvSpPr>
            <a:spLocks noGrp="1" noChangeArrowheads="1"/>
          </p:cNvSpPr>
          <p:nvPr>
            <p:ph type="dt" idx="1"/>
          </p:nvPr>
        </p:nvSpPr>
        <p:spPr bwMode="auto">
          <a:xfrm>
            <a:off x="3886618" y="1"/>
            <a:ext cx="2971382" cy="457776"/>
          </a:xfrm>
          <a:prstGeom prst="rect">
            <a:avLst/>
          </a:prstGeom>
          <a:noFill/>
          <a:ln w="9525">
            <a:noFill/>
            <a:miter lim="800000"/>
            <a:headEnd/>
            <a:tailEnd/>
          </a:ln>
        </p:spPr>
        <p:txBody>
          <a:bodyPr vert="horz" wrap="square" lIns="91415" tIns="45707" rIns="91415" bIns="45707" numCol="1" anchor="t" anchorCtr="0" compatLnSpc="1">
            <a:prstTxWarp prst="textNoShape">
              <a:avLst/>
            </a:prstTxWarp>
          </a:bodyPr>
          <a:lstStyle>
            <a:lvl1pPr algn="r" defTabSz="914180">
              <a:defRPr sz="1200"/>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13670" y="4343113"/>
            <a:ext cx="5030663" cy="4115663"/>
          </a:xfrm>
          <a:prstGeom prst="rect">
            <a:avLst/>
          </a:prstGeom>
          <a:noFill/>
          <a:ln w="9525">
            <a:noFill/>
            <a:miter lim="800000"/>
            <a:headEnd/>
            <a:tailEnd/>
          </a:ln>
        </p:spPr>
        <p:txBody>
          <a:bodyPr vert="horz" wrap="square" lIns="91415" tIns="45707" rIns="91415" bIns="4570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6225"/>
            <a:ext cx="2971382" cy="457776"/>
          </a:xfrm>
          <a:prstGeom prst="rect">
            <a:avLst/>
          </a:prstGeom>
          <a:noFill/>
          <a:ln w="9525">
            <a:noFill/>
            <a:miter lim="800000"/>
            <a:headEnd/>
            <a:tailEnd/>
          </a:ln>
        </p:spPr>
        <p:txBody>
          <a:bodyPr vert="horz" wrap="square" lIns="91415" tIns="45707" rIns="91415" bIns="45707" numCol="1" anchor="b" anchorCtr="0" compatLnSpc="1">
            <a:prstTxWarp prst="textNoShape">
              <a:avLst/>
            </a:prstTxWarp>
          </a:bodyPr>
          <a:lstStyle>
            <a:lvl1pPr defTabSz="914180">
              <a:defRPr sz="12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86618" y="8686225"/>
            <a:ext cx="2971382" cy="457776"/>
          </a:xfrm>
          <a:prstGeom prst="rect">
            <a:avLst/>
          </a:prstGeom>
          <a:noFill/>
          <a:ln w="9525">
            <a:noFill/>
            <a:miter lim="800000"/>
            <a:headEnd/>
            <a:tailEnd/>
          </a:ln>
        </p:spPr>
        <p:txBody>
          <a:bodyPr vert="horz" wrap="square" lIns="91415" tIns="45707" rIns="91415" bIns="45707" numCol="1" anchor="b" anchorCtr="0" compatLnSpc="1">
            <a:prstTxWarp prst="textNoShape">
              <a:avLst/>
            </a:prstTxWarp>
          </a:bodyPr>
          <a:lstStyle>
            <a:lvl1pPr algn="r" defTabSz="914180">
              <a:defRPr sz="1200"/>
            </a:lvl1pPr>
          </a:lstStyle>
          <a:p>
            <a:fld id="{038339ED-2296-4DD2-8DDA-3E9131096126}" type="slidenum">
              <a:rPr lang="en-US"/>
              <a:pPr/>
              <a:t>‹#›</a:t>
            </a:fld>
            <a:endParaRPr lang="en-US"/>
          </a:p>
        </p:txBody>
      </p:sp>
    </p:spTree>
    <p:extLst>
      <p:ext uri="{BB962C8B-B14F-4D97-AF65-F5344CB8AC3E}">
        <p14:creationId xmlns:p14="http://schemas.microsoft.com/office/powerpoint/2010/main" val="1124209285"/>
      </p:ext>
    </p:extLst>
  </p:cSld>
  <p:clrMap bg1="lt1" tx1="dk1" bg2="lt2" tx2="dk2" accent1="accent1" accent2="accent2" accent3="accent3" accent4="accent4" accent5="accent5" accent6="accent6" hlink="hlink" folHlink="folHlink"/>
  <p:hf dt="0"/>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913670" y="4343113"/>
            <a:ext cx="5030663" cy="4115663"/>
          </a:xfrm>
          <a:prstGeom prst="rect">
            <a:avLst/>
          </a:prstGeom>
          <a:solidFill>
            <a:srgbClr val="FFFFFF"/>
          </a:solidFill>
          <a:ln>
            <a:solidFill>
              <a:srgbClr val="000000"/>
            </a:solidFill>
            <a:miter lim="800000"/>
            <a:headEnd/>
            <a:tailEnd/>
          </a:ln>
        </p:spPr>
        <p:txBody>
          <a:bodyPr lIns="91415" tIns="45707" rIns="91415" bIns="45707"/>
          <a:lstStyle/>
          <a:p>
            <a:endParaRPr lang="en-US"/>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extLst>
      <p:ext uri="{BB962C8B-B14F-4D97-AF65-F5344CB8AC3E}">
        <p14:creationId xmlns:p14="http://schemas.microsoft.com/office/powerpoint/2010/main" val="1724558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5177F309-FA2E-4988-AB93-3A53832D65E5}" type="slidenum">
              <a:rPr lang="ar-SA"/>
              <a:pPr/>
              <a:t>4</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extLst>
      <p:ext uri="{BB962C8B-B14F-4D97-AF65-F5344CB8AC3E}">
        <p14:creationId xmlns:p14="http://schemas.microsoft.com/office/powerpoint/2010/main" val="335348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B50FD109-D01A-439D-866D-1D8E67969BB0}" type="slidenum">
              <a:rPr lang="ar-SA"/>
              <a:pPr/>
              <a:t>12</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extLst>
      <p:ext uri="{BB962C8B-B14F-4D97-AF65-F5344CB8AC3E}">
        <p14:creationId xmlns:p14="http://schemas.microsoft.com/office/powerpoint/2010/main" val="282353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ln/>
        </p:spPr>
        <p:txBody>
          <a:bodyPr/>
          <a:lstStyle/>
          <a:p>
            <a:endParaRPr lang="en-US"/>
          </a:p>
        </p:txBody>
      </p:sp>
      <p:sp>
        <p:nvSpPr>
          <p:cNvPr id="29699" name="Rectangle 3"/>
          <p:cNvSpPr>
            <a:spLocks noGrp="1" noRot="1" noChangeAspect="1" noChangeArrowheads="1" noTextEdit="1"/>
          </p:cNvSpPr>
          <p:nvPr>
            <p:ph type="sldImg"/>
          </p:nvPr>
        </p:nvSpPr>
        <p:spPr>
          <a:ln cap="flat"/>
        </p:spPr>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extLst>
      <p:ext uri="{BB962C8B-B14F-4D97-AF65-F5344CB8AC3E}">
        <p14:creationId xmlns:p14="http://schemas.microsoft.com/office/powerpoint/2010/main" val="1458364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ln/>
        </p:spPr>
        <p:txBody>
          <a:bodyPr/>
          <a:lstStyle/>
          <a:p>
            <a:endParaRPr lang="en-US"/>
          </a:p>
        </p:txBody>
      </p:sp>
      <p:sp>
        <p:nvSpPr>
          <p:cNvPr id="31747" name="Rectangle 3"/>
          <p:cNvSpPr>
            <a:spLocks noGrp="1" noRot="1" noChangeAspect="1" noChangeArrowheads="1" noTextEdit="1"/>
          </p:cNvSpPr>
          <p:nvPr>
            <p:ph type="sldImg"/>
          </p:nvPr>
        </p:nvSpPr>
        <p:spPr>
          <a:ln cap="flat"/>
        </p:spPr>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extLst>
      <p:ext uri="{BB962C8B-B14F-4D97-AF65-F5344CB8AC3E}">
        <p14:creationId xmlns:p14="http://schemas.microsoft.com/office/powerpoint/2010/main" val="2135140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ln/>
        </p:spPr>
        <p:txBody>
          <a:bodyPr/>
          <a:lstStyle/>
          <a:p>
            <a:endParaRPr lang="en-US"/>
          </a:p>
        </p:txBody>
      </p:sp>
      <p:sp>
        <p:nvSpPr>
          <p:cNvPr id="33795" name="Rectangle 3"/>
          <p:cNvSpPr>
            <a:spLocks noGrp="1" noRot="1" noChangeAspect="1" noChangeArrowheads="1" noTextEdit="1"/>
          </p:cNvSpPr>
          <p:nvPr>
            <p:ph type="sldImg"/>
          </p:nvPr>
        </p:nvSpPr>
        <p:spPr>
          <a:ln cap="flat"/>
        </p:spPr>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extLst>
      <p:ext uri="{BB962C8B-B14F-4D97-AF65-F5344CB8AC3E}">
        <p14:creationId xmlns:p14="http://schemas.microsoft.com/office/powerpoint/2010/main" val="230229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CD22EAF1-0CB1-492C-B793-81E6E362C76D}" type="slidenum">
              <a:rPr lang="ar-SA"/>
              <a:pPr/>
              <a:t>21</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extLst>
      <p:ext uri="{BB962C8B-B14F-4D97-AF65-F5344CB8AC3E}">
        <p14:creationId xmlns:p14="http://schemas.microsoft.com/office/powerpoint/2010/main" val="6693457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CD22EAF1-0CB1-492C-B793-81E6E362C76D}" type="slidenum">
              <a:rPr lang="ar-SA"/>
              <a:pPr/>
              <a:t>22</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extLst>
      <p:ext uri="{BB962C8B-B14F-4D97-AF65-F5344CB8AC3E}">
        <p14:creationId xmlns:p14="http://schemas.microsoft.com/office/powerpoint/2010/main" val="1278248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
        <p:nvSpPr>
          <p:cNvPr id="11" name="Rectangle 10"/>
          <p:cNvSpPr/>
          <p:nvPr userDrawn="1"/>
        </p:nvSpPr>
        <p:spPr>
          <a:xfrm>
            <a:off x="902525" y="3002280"/>
            <a:ext cx="2678875" cy="64008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userDrawn="1"/>
        </p:nvSpPr>
        <p:spPr>
          <a:xfrm>
            <a:off x="902525" y="3002280"/>
            <a:ext cx="228600" cy="64008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22"/>
          <p:cNvSpPr>
            <a:spLocks noGrp="1"/>
          </p:cNvSpPr>
          <p:nvPr>
            <p:ph type="sldNum" sz="quarter" idx="12"/>
          </p:nvPr>
        </p:nvSpPr>
        <p:spPr/>
        <p:txBody>
          <a:bodyPr/>
          <a:lstStyle>
            <a:lvl1pPr>
              <a:defRPr/>
            </a:lvl1pPr>
          </a:lstStyle>
          <a:p>
            <a:fld id="{7D8D3816-6D0C-4E7E-B1A8-F0B6F5B67F68}" type="slidenum">
              <a:rPr lang="en-US" smtClean="0"/>
              <a:pPr/>
              <a:t>‹#›</a:t>
            </a:fld>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22"/>
          <p:cNvSpPr>
            <a:spLocks noGrp="1"/>
          </p:cNvSpPr>
          <p:nvPr>
            <p:ph type="sldNum" sz="quarter" idx="12"/>
          </p:nvPr>
        </p:nvSpPr>
        <p:spPr/>
        <p:txBody>
          <a:bodyPr/>
          <a:lstStyle>
            <a:lvl1pPr>
              <a:defRPr/>
            </a:lvl1pPr>
          </a:lstStyle>
          <a:p>
            <a:fld id="{93DC322E-07E2-4A52-AABF-47EFD9B81738}" type="slidenum">
              <a:rPr lang="en-US" smtClean="0"/>
              <a:pPr/>
              <a:t>‹#›</a:t>
            </a:fld>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6" name="Slide Number Placeholder 4"/>
          <p:cNvSpPr>
            <a:spLocks noGrp="1"/>
          </p:cNvSpPr>
          <p:nvPr>
            <p:ph type="sldNum" sz="quarter" idx="12"/>
          </p:nvPr>
        </p:nvSpPr>
        <p:spPr/>
        <p:txBody>
          <a:bodyPr/>
          <a:lstStyle>
            <a:lvl1pPr>
              <a:defRPr/>
            </a:lvl1pPr>
          </a:lstStyle>
          <a:p>
            <a:fld id="{C3A21BA2-8B7B-4B8A-BEFB-901CD3BC803F}" type="slidenum">
              <a:rPr lang="en-US" smtClean="0"/>
              <a:pPr/>
              <a:t>‹#›</a:t>
            </a:fld>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Isosceles Triangle 9"/>
          <p:cNvSpPr>
            <a:spLocks noChangeAspect="1"/>
          </p:cNvSpPr>
          <p:nvPr/>
        </p:nvSpPr>
        <p:spPr>
          <a:xfrm rot="5400000">
            <a:off x="-339725"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pPr algn="l"/>
            <a:r>
              <a:rPr lang="en-US" dirty="0"/>
              <a:t>Lecture – 8</a:t>
            </a:r>
            <a:br>
              <a:rPr lang="en-US" dirty="0"/>
            </a:br>
            <a:r>
              <a:rPr lang="en-US" dirty="0" smtClean="0"/>
              <a:t>Project Planning and Scheduling</a:t>
            </a:r>
            <a:r>
              <a:rPr lang="en-US" dirty="0"/>
              <a:t/>
            </a:r>
            <a:br>
              <a:rPr lang="en-US" dirty="0"/>
            </a:br>
            <a:endParaRPr lang="en-US" dirty="0"/>
          </a:p>
        </p:txBody>
      </p:sp>
      <p:sp>
        <p:nvSpPr>
          <p:cNvPr id="3075" name="Rectangle 3"/>
          <p:cNvSpPr>
            <a:spLocks noGrp="1" noChangeArrowheads="1"/>
          </p:cNvSpPr>
          <p:nvPr>
            <p:ph type="subTitle" idx="1"/>
          </p:nvPr>
        </p:nvSpPr>
        <p:spPr/>
        <p:txBody>
          <a:bodyPr>
            <a:normAutofit/>
          </a:bodyPr>
          <a:lstStyle/>
          <a:p>
            <a:pPr algn="ctr"/>
            <a:r>
              <a:rPr lang="en-US" sz="1600" dirty="0" smtClean="0"/>
              <a:t>SWE </a:t>
            </a:r>
            <a:r>
              <a:rPr lang="en-US" sz="1600" dirty="0"/>
              <a:t>205 - Introduction to Software </a:t>
            </a:r>
            <a:r>
              <a:rPr lang="en-US" sz="1600" dirty="0" smtClean="0"/>
              <a:t>Engineering</a:t>
            </a:r>
            <a:endParaRPr lang="en-US" sz="1600" dirty="0"/>
          </a:p>
        </p:txBody>
      </p:sp>
      <p:sp>
        <p:nvSpPr>
          <p:cNvPr id="2" name="Content Placeholder 1"/>
          <p:cNvSpPr>
            <a:spLocks noGrp="1"/>
          </p:cNvSpPr>
          <p:nvPr>
            <p:ph sz="quarter" idx="13"/>
          </p:nvPr>
        </p:nvSpPr>
        <p:spPr/>
        <p:txBody>
          <a:bodyPr/>
          <a:lstStyle/>
          <a:p>
            <a:r>
              <a:rPr lang="en-US" dirty="0"/>
              <a:t>Software Project Plan</a:t>
            </a:r>
          </a:p>
          <a:p>
            <a:pPr lvl="1"/>
            <a:r>
              <a:rPr lang="en-US" dirty="0"/>
              <a:t>Milestones &amp; Deliverables</a:t>
            </a:r>
          </a:p>
          <a:p>
            <a:pPr lvl="1"/>
            <a:endParaRPr lang="en-US" dirty="0"/>
          </a:p>
          <a:p>
            <a:r>
              <a:rPr lang="en-GB" dirty="0"/>
              <a:t>Project Scheduling</a:t>
            </a:r>
            <a:endParaRPr lang="en-US" dirty="0"/>
          </a:p>
          <a:p>
            <a:pPr lvl="1"/>
            <a:r>
              <a:rPr lang="en-GB" dirty="0"/>
              <a:t>Bar charts</a:t>
            </a:r>
          </a:p>
          <a:p>
            <a:endParaRPr lang="en-US" dirty="0"/>
          </a:p>
        </p:txBody>
      </p:sp>
      <p:grpSp>
        <p:nvGrpSpPr>
          <p:cNvPr id="8" name="Group 7"/>
          <p:cNvGrpSpPr/>
          <p:nvPr/>
        </p:nvGrpSpPr>
        <p:grpSpPr>
          <a:xfrm>
            <a:off x="4956142" y="4800600"/>
            <a:ext cx="3578258" cy="1803400"/>
            <a:chOff x="5203650" y="328004"/>
            <a:chExt cx="4442284" cy="2238858"/>
          </a:xfrm>
        </p:grpSpPr>
        <p:sp>
          <p:nvSpPr>
            <p:cNvPr id="9" name="Horizontal Scroll 8"/>
            <p:cNvSpPr/>
            <p:nvPr/>
          </p:nvSpPr>
          <p:spPr>
            <a:xfrm>
              <a:off x="6131796" y="638504"/>
              <a:ext cx="3514138"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5400" dirty="0" err="1" smtClean="0"/>
                <a:t>Ch</a:t>
              </a:r>
              <a:r>
                <a:rPr lang="en-US" sz="5400" dirty="0" smtClean="0"/>
                <a:t> 23</a:t>
              </a:r>
              <a:endParaRPr lang="en-US" sz="5400" dirty="0"/>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planning process</a:t>
            </a:r>
            <a:endParaRPr lang="en-US" dirty="0"/>
          </a:p>
        </p:txBody>
      </p:sp>
      <p:sp>
        <p:nvSpPr>
          <p:cNvPr id="3" name="Content Placeholder 2"/>
          <p:cNvSpPr>
            <a:spLocks noGrp="1"/>
          </p:cNvSpPr>
          <p:nvPr>
            <p:ph sz="quarter" idx="1"/>
          </p:nvPr>
        </p:nvSpPr>
        <p:spPr/>
        <p:txBody>
          <a:bodyPr/>
          <a:lstStyle/>
          <a:p>
            <a:r>
              <a:rPr lang="en-US" dirty="0" smtClean="0"/>
              <a:t>Project planning is an iterative process </a:t>
            </a:r>
            <a:br>
              <a:rPr lang="en-US" dirty="0" smtClean="0"/>
            </a:br>
            <a:r>
              <a:rPr lang="en-US" dirty="0" smtClean="0"/>
              <a:t>that starts when you create an initial </a:t>
            </a:r>
            <a:br>
              <a:rPr lang="en-US" dirty="0" smtClean="0"/>
            </a:br>
            <a:r>
              <a:rPr lang="en-US" dirty="0" smtClean="0"/>
              <a:t>project plan during the project startup phase. </a:t>
            </a:r>
          </a:p>
          <a:p>
            <a:r>
              <a:rPr lang="en-US" dirty="0" smtClean="0"/>
              <a:t>Plan changes are inevitable. </a:t>
            </a:r>
          </a:p>
          <a:p>
            <a:pPr lvl="1"/>
            <a:r>
              <a:rPr lang="en-US" dirty="0" smtClean="0"/>
              <a:t>As more information about the system and the project team becomes available during the project, you should regularly revise the plan to reflect requirements, schedule and risk changes.</a:t>
            </a:r>
          </a:p>
          <a:p>
            <a:pPr lvl="1"/>
            <a:r>
              <a:rPr lang="en-US" dirty="0" smtClean="0"/>
              <a:t>Changing business goals also leads to changes in project plans. As business goals change, this could affect all projects, which may then have to be re-planned. </a:t>
            </a:r>
            <a:endParaRPr lang="en-GB" dirty="0" smtClean="0"/>
          </a:p>
          <a:p>
            <a:endParaRPr lang="en-US" dirty="0"/>
          </a:p>
        </p:txBody>
      </p:sp>
      <p:grpSp>
        <p:nvGrpSpPr>
          <p:cNvPr id="4" name="Group 3"/>
          <p:cNvGrpSpPr/>
          <p:nvPr/>
        </p:nvGrpSpPr>
        <p:grpSpPr>
          <a:xfrm>
            <a:off x="6234020" y="543942"/>
            <a:ext cx="2605179" cy="1361058"/>
            <a:chOff x="5203650" y="328004"/>
            <a:chExt cx="4285365" cy="2238858"/>
          </a:xfrm>
        </p:grpSpPr>
        <p:sp>
          <p:nvSpPr>
            <p:cNvPr id="5" name="Horizontal Scroll 4"/>
            <p:cNvSpPr/>
            <p:nvPr/>
          </p:nvSpPr>
          <p:spPr>
            <a:xfrm>
              <a:off x="6131795" y="638504"/>
              <a:ext cx="3357220"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dirty="0" smtClean="0"/>
                <a:t>23.2.2</a:t>
              </a:r>
              <a:endParaRPr lang="en-US" sz="3200"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9"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20"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21"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B"/>
          <p:cNvSpPr/>
          <p:nvPr/>
        </p:nvSpPr>
        <p:spPr>
          <a:xfrm>
            <a:off x="12700" y="6718300"/>
            <a:ext cx="334286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23</a:t>
            </a:r>
            <a:endParaRPr lang="en-US" sz="1400" b="1">
              <a:solidFill>
                <a:srgbClr val="FFFFFF"/>
              </a:solidFill>
            </a:endParaRPr>
          </a:p>
        </p:txBody>
      </p:sp>
    </p:spTree>
    <p:extLst>
      <p:ext uri="{BB962C8B-B14F-4D97-AF65-F5344CB8AC3E}">
        <p14:creationId xmlns:p14="http://schemas.microsoft.com/office/powerpoint/2010/main" val="1035037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project planning process</a:t>
            </a:r>
            <a:r>
              <a:rPr lang="en-GB" dirty="0" smtClean="0"/>
              <a:t> </a:t>
            </a:r>
            <a:endParaRPr lang="en-US" dirty="0"/>
          </a:p>
        </p:txBody>
      </p:sp>
      <p:pic>
        <p:nvPicPr>
          <p:cNvPr id="4" name="Content Placeholder 3" descr="23.3 PlanningProcessActDiag.eps"/>
          <p:cNvPicPr>
            <a:picLocks noGrp="1" noChangeAspect="1"/>
          </p:cNvPicPr>
          <p:nvPr>
            <p:ph sz="quarter" idx="1"/>
          </p:nvPr>
        </p:nvPicPr>
        <p:blipFill>
          <a:blip r:embed="rId2">
            <a:duotone>
              <a:prstClr val="black"/>
              <a:schemeClr val="accent2">
                <a:tint val="45000"/>
                <a:satMod val="400000"/>
              </a:schemeClr>
            </a:duotone>
          </a:blip>
          <a:srcRect t="-14254" b="-14254"/>
          <a:stretch>
            <a:fillRect/>
          </a:stretch>
        </p:blipFill>
        <p:spPr>
          <a:xfrm>
            <a:off x="152400" y="853440"/>
            <a:ext cx="8839200" cy="5303520"/>
          </a:xfrm>
        </p:spPr>
      </p:pic>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17"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8"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367968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23</a:t>
            </a:r>
            <a:endParaRPr lang="en-US" sz="1400" b="1">
              <a:solidFill>
                <a:srgbClr val="FFFFFF"/>
              </a:solidFill>
            </a:endParaRPr>
          </a:p>
        </p:txBody>
      </p:sp>
    </p:spTree>
    <p:extLst>
      <p:ext uri="{BB962C8B-B14F-4D97-AF65-F5344CB8AC3E}">
        <p14:creationId xmlns:p14="http://schemas.microsoft.com/office/powerpoint/2010/main" val="581409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GB" dirty="0" smtClean="0"/>
              <a:t>Project Scheduling</a:t>
            </a:r>
            <a:endParaRPr lang="en-US" dirty="0" smtClean="0"/>
          </a:p>
        </p:txBody>
      </p:sp>
      <p:sp>
        <p:nvSpPr>
          <p:cNvPr id="23555" name="Rectangle 3"/>
          <p:cNvSpPr>
            <a:spLocks noGrp="1" noChangeArrowheads="1"/>
          </p:cNvSpPr>
          <p:nvPr>
            <p:ph sz="quarter" idx="1"/>
          </p:nvPr>
        </p:nvSpPr>
        <p:spPr/>
        <p:txBody>
          <a:bodyPr/>
          <a:lstStyle/>
          <a:p>
            <a:pPr eaLnBrk="1" hangingPunct="1"/>
            <a:r>
              <a:rPr lang="en-GB" sz="2800" dirty="0" smtClean="0"/>
              <a:t>Split project into tasks and</a:t>
            </a:r>
            <a:br>
              <a:rPr lang="en-GB" sz="2800" dirty="0" smtClean="0"/>
            </a:br>
            <a:r>
              <a:rPr lang="en-GB" sz="2800" dirty="0" smtClean="0"/>
              <a:t>estimate time and resources </a:t>
            </a:r>
            <a:br>
              <a:rPr lang="en-GB" sz="2800" dirty="0" smtClean="0"/>
            </a:br>
            <a:r>
              <a:rPr lang="en-GB" sz="2800" dirty="0" smtClean="0"/>
              <a:t>required to complete each task.</a:t>
            </a:r>
          </a:p>
          <a:p>
            <a:pPr eaLnBrk="1" hangingPunct="1"/>
            <a:endParaRPr lang="en-GB" sz="2800" dirty="0" smtClean="0"/>
          </a:p>
          <a:p>
            <a:pPr eaLnBrk="1" hangingPunct="1"/>
            <a:r>
              <a:rPr lang="en-GB" sz="2800" dirty="0" smtClean="0"/>
              <a:t>Organize tasks concurrently to make optimal </a:t>
            </a:r>
            <a:br>
              <a:rPr lang="en-GB" sz="2800" dirty="0" smtClean="0"/>
            </a:br>
            <a:r>
              <a:rPr lang="en-GB" sz="2800" dirty="0" smtClean="0"/>
              <a:t>use of workforce.</a:t>
            </a:r>
          </a:p>
          <a:p>
            <a:pPr eaLnBrk="1" hangingPunct="1"/>
            <a:endParaRPr lang="en-GB" sz="2800" dirty="0" smtClean="0"/>
          </a:p>
          <a:p>
            <a:pPr eaLnBrk="1" hangingPunct="1"/>
            <a:r>
              <a:rPr lang="en-GB" sz="2800" dirty="0" smtClean="0"/>
              <a:t>Minimize task dependencies to avoid delays </a:t>
            </a:r>
            <a:br>
              <a:rPr lang="en-GB" sz="2800" dirty="0" smtClean="0"/>
            </a:br>
            <a:r>
              <a:rPr lang="en-GB" sz="2800" dirty="0" smtClean="0"/>
              <a:t>caused by one task waiting for another to complete.</a:t>
            </a:r>
          </a:p>
        </p:txBody>
      </p:sp>
      <p:sp>
        <p:nvSpPr>
          <p:cNvPr id="17410" name="Slide Number Placeholder 5"/>
          <p:cNvSpPr>
            <a:spLocks noGrp="1"/>
          </p:cNvSpPr>
          <p:nvPr>
            <p:ph type="sldNum" sz="quarter" idx="12"/>
          </p:nvPr>
        </p:nvSpPr>
        <p:spPr>
          <a:noFill/>
        </p:spPr>
        <p:txBody>
          <a:bodyPr/>
          <a:lstStyle/>
          <a:p>
            <a:fld id="{77B77A3D-770A-483B-A8AC-C1703CF746C7}" type="slidenum">
              <a:rPr lang="ar-SA"/>
              <a:pPr/>
              <a:t>12</a:t>
            </a:fld>
            <a:endParaRPr lang="en-US"/>
          </a:p>
        </p:txBody>
      </p:sp>
      <p:grpSp>
        <p:nvGrpSpPr>
          <p:cNvPr id="9" name="Group 8"/>
          <p:cNvGrpSpPr/>
          <p:nvPr/>
        </p:nvGrpSpPr>
        <p:grpSpPr>
          <a:xfrm>
            <a:off x="5486400" y="228600"/>
            <a:ext cx="3048000" cy="1803400"/>
            <a:chOff x="5203650" y="328004"/>
            <a:chExt cx="3783987" cy="2238858"/>
          </a:xfrm>
        </p:grpSpPr>
        <p:sp>
          <p:nvSpPr>
            <p:cNvPr id="10" name="Horizontal Scroll 9"/>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5400" dirty="0" smtClean="0"/>
                <a:t>23.3</a:t>
              </a:r>
              <a:endParaRPr lang="en-US" sz="5400" dirty="0"/>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9"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401651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23</a:t>
            </a:r>
            <a:endParaRPr lang="en-US" sz="1400" b="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9147" y="2119312"/>
            <a:ext cx="3494853"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Project scheduling</a:t>
            </a:r>
            <a:endParaRPr lang="en-US" dirty="0"/>
          </a:p>
        </p:txBody>
      </p:sp>
      <p:sp>
        <p:nvSpPr>
          <p:cNvPr id="3" name="Content Placeholder 2"/>
          <p:cNvSpPr>
            <a:spLocks noGrp="1"/>
          </p:cNvSpPr>
          <p:nvPr>
            <p:ph sz="quarter" idx="1"/>
          </p:nvPr>
        </p:nvSpPr>
        <p:spPr>
          <a:xfrm>
            <a:off x="457200" y="1219200"/>
            <a:ext cx="5030022" cy="4937760"/>
          </a:xfrm>
        </p:spPr>
        <p:txBody>
          <a:bodyPr>
            <a:normAutofit fontScale="92500" lnSpcReduction="20000"/>
          </a:bodyPr>
          <a:lstStyle/>
          <a:p>
            <a:r>
              <a:rPr lang="en-US" b="1" dirty="0" smtClean="0"/>
              <a:t>Definition:</a:t>
            </a:r>
            <a:r>
              <a:rPr lang="en-US" dirty="0" smtClean="0"/>
              <a:t> is the process of deciding how the work in a project will be organized as separate tasks, and when and how these tasks will be executed. </a:t>
            </a:r>
          </a:p>
          <a:p>
            <a:r>
              <a:rPr lang="en-US" dirty="0" smtClean="0"/>
              <a:t>estimate the </a:t>
            </a:r>
            <a:r>
              <a:rPr lang="en-US" b="1" dirty="0" smtClean="0"/>
              <a:t>calendar time </a:t>
            </a:r>
            <a:r>
              <a:rPr lang="en-US" dirty="0" smtClean="0"/>
              <a:t>needed to complete each task, the effort required and who will work on the tasks that have been identified. </a:t>
            </a:r>
          </a:p>
          <a:p>
            <a:r>
              <a:rPr lang="en-US" dirty="0" smtClean="0"/>
              <a:t>estimate the </a:t>
            </a:r>
            <a:r>
              <a:rPr lang="en-US" b="1" dirty="0" smtClean="0"/>
              <a:t>resources</a:t>
            </a:r>
            <a:r>
              <a:rPr lang="en-US" dirty="0" smtClean="0"/>
              <a:t> needed to complete each task, such as the disk space required on a server, the time required on specialized hardware, such as a simulator, and what the travel budget will be. </a:t>
            </a:r>
            <a:endParaRPr lang="en-US" dirty="0"/>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8"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435333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13 of 23</a:t>
            </a:r>
            <a:endParaRPr lang="en-US" sz="1400" b="1">
              <a:solidFill>
                <a:srgbClr val="FFFFFF"/>
              </a:solidFill>
            </a:endParaRPr>
          </a:p>
        </p:txBody>
      </p:sp>
    </p:spTree>
    <p:extLst>
      <p:ext uri="{BB962C8B-B14F-4D97-AF65-F5344CB8AC3E}">
        <p14:creationId xmlns:p14="http://schemas.microsoft.com/office/powerpoint/2010/main" val="1747753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noFill/>
          <a:ln/>
        </p:spPr>
        <p:txBody>
          <a:bodyPr lIns="90840" tIns="44623" rIns="90840" bIns="44623"/>
          <a:lstStyle/>
          <a:p>
            <a:r>
              <a:rPr lang="en-GB" dirty="0"/>
              <a:t>Project </a:t>
            </a:r>
            <a:r>
              <a:rPr lang="en-GB" dirty="0" smtClean="0"/>
              <a:t>scheduling activities: </a:t>
            </a:r>
            <a:r>
              <a:rPr lang="en-GB" b="1" dirty="0" smtClean="0"/>
              <a:t>How?</a:t>
            </a:r>
            <a:endParaRPr lang="en-GB" b="1" dirty="0"/>
          </a:p>
        </p:txBody>
      </p:sp>
      <p:sp>
        <p:nvSpPr>
          <p:cNvPr id="28675" name="Rectangle 3"/>
          <p:cNvSpPr>
            <a:spLocks noGrp="1" noChangeArrowheads="1"/>
          </p:cNvSpPr>
          <p:nvPr>
            <p:ph sz="quarter" idx="1"/>
          </p:nvPr>
        </p:nvSpPr>
        <p:spPr>
          <a:noFill/>
          <a:ln/>
        </p:spPr>
        <p:txBody>
          <a:bodyPr lIns="90840" tIns="44623" rIns="90840" bIns="44623"/>
          <a:lstStyle/>
          <a:p>
            <a:r>
              <a:rPr lang="en-GB" sz="2800" dirty="0"/>
              <a:t>Split project into tasks and estimate time and resources required to complete each task.</a:t>
            </a:r>
          </a:p>
          <a:p>
            <a:endParaRPr lang="en-GB" sz="2800" dirty="0" smtClean="0"/>
          </a:p>
          <a:p>
            <a:r>
              <a:rPr lang="en-GB" sz="2800" dirty="0" smtClean="0"/>
              <a:t>Organize </a:t>
            </a:r>
            <a:r>
              <a:rPr lang="en-GB" sz="2800" dirty="0"/>
              <a:t>tasks concurrently to make optimal </a:t>
            </a:r>
            <a:br>
              <a:rPr lang="en-GB" sz="2800" dirty="0"/>
            </a:br>
            <a:r>
              <a:rPr lang="en-GB" sz="2800" dirty="0"/>
              <a:t>use of workforce.</a:t>
            </a:r>
          </a:p>
          <a:p>
            <a:endParaRPr lang="en-GB" sz="2800" dirty="0" smtClean="0"/>
          </a:p>
          <a:p>
            <a:r>
              <a:rPr lang="en-GB" sz="2800" dirty="0" smtClean="0"/>
              <a:t>Minimize </a:t>
            </a:r>
            <a:r>
              <a:rPr lang="en-GB" sz="2800" dirty="0"/>
              <a:t>task dependencies to avoid delays </a:t>
            </a:r>
            <a:br>
              <a:rPr lang="en-GB" sz="2800" dirty="0"/>
            </a:br>
            <a:r>
              <a:rPr lang="en-GB" sz="2800" dirty="0"/>
              <a:t>caused by one task waiting for another to complete.</a:t>
            </a:r>
          </a:p>
          <a:p>
            <a:endParaRPr lang="en-GB" sz="2800" dirty="0" smtClean="0"/>
          </a:p>
          <a:p>
            <a:r>
              <a:rPr lang="en-GB" sz="2800" dirty="0" smtClean="0"/>
              <a:t>Dependent </a:t>
            </a:r>
            <a:r>
              <a:rPr lang="en-GB" sz="2800" dirty="0"/>
              <a:t>on project managers intuition and experience.</a:t>
            </a: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6"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469016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14 of 23</a:t>
            </a:r>
            <a:endParaRPr lang="en-US" sz="1400" b="1">
              <a:solidFill>
                <a:srgbClr val="FFFFFF"/>
              </a:solidFill>
            </a:endParaRPr>
          </a:p>
        </p:txBody>
      </p:sp>
    </p:spTree>
    <p:extLst>
      <p:ext uri="{BB962C8B-B14F-4D97-AF65-F5344CB8AC3E}">
        <p14:creationId xmlns:p14="http://schemas.microsoft.com/office/powerpoint/2010/main" val="31563599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6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project scheduling process</a:t>
            </a:r>
            <a:r>
              <a:rPr lang="en-GB" dirty="0" smtClean="0"/>
              <a:t> </a:t>
            </a:r>
            <a:endParaRPr lang="en-US" dirty="0"/>
          </a:p>
        </p:txBody>
      </p:sp>
      <p:grpSp>
        <p:nvGrpSpPr>
          <p:cNvPr id="12" name="Group 11"/>
          <p:cNvGrpSpPr/>
          <p:nvPr/>
        </p:nvGrpSpPr>
        <p:grpSpPr>
          <a:xfrm>
            <a:off x="5943600" y="1815152"/>
            <a:ext cx="1862559" cy="715468"/>
            <a:chOff x="685800" y="2362200"/>
            <a:chExt cx="1862559" cy="533400"/>
          </a:xfrm>
        </p:grpSpPr>
        <p:sp>
          <p:nvSpPr>
            <p:cNvPr id="13" name="Rectangle 12"/>
            <p:cNvSpPr/>
            <p:nvPr/>
          </p:nvSpPr>
          <p:spPr>
            <a:xfrm>
              <a:off x="114300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61708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685800" y="2362200"/>
              <a:ext cx="1862559" cy="5334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Allocate People to Activities</a:t>
              </a:r>
              <a:endParaRPr lang="en-US" sz="1800" dirty="0"/>
            </a:p>
          </p:txBody>
        </p:sp>
      </p:grpSp>
      <p:cxnSp>
        <p:nvCxnSpPr>
          <p:cNvPr id="16" name="Straight Arrow Connector 219"/>
          <p:cNvCxnSpPr>
            <a:stCxn id="55" idx="2"/>
            <a:endCxn id="58" idx="0"/>
          </p:cNvCxnSpPr>
          <p:nvPr/>
        </p:nvCxnSpPr>
        <p:spPr>
          <a:xfrm flipH="1">
            <a:off x="7898396" y="4114800"/>
            <a:ext cx="26404" cy="399871"/>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25" idx="3"/>
            <a:endCxn id="28" idx="1"/>
          </p:cNvCxnSpPr>
          <p:nvPr/>
        </p:nvCxnSpPr>
        <p:spPr>
          <a:xfrm flipV="1">
            <a:off x="1685083" y="2171700"/>
            <a:ext cx="296117" cy="16282"/>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313483" y="1793327"/>
            <a:ext cx="1371600" cy="789310"/>
            <a:chOff x="685800" y="2362200"/>
            <a:chExt cx="1862559" cy="533400"/>
          </a:xfrm>
        </p:grpSpPr>
        <p:sp>
          <p:nvSpPr>
            <p:cNvPr id="23" name="Rectangle 22"/>
            <p:cNvSpPr/>
            <p:nvPr/>
          </p:nvSpPr>
          <p:spPr>
            <a:xfrm>
              <a:off x="114300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61708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a:off x="685800" y="2362200"/>
              <a:ext cx="1862559" cy="5334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Identify Activities</a:t>
              </a:r>
              <a:endParaRPr lang="en-US" sz="1800" dirty="0"/>
            </a:p>
          </p:txBody>
        </p:sp>
      </p:grpSp>
      <p:grpSp>
        <p:nvGrpSpPr>
          <p:cNvPr id="27" name="Group 26"/>
          <p:cNvGrpSpPr/>
          <p:nvPr/>
        </p:nvGrpSpPr>
        <p:grpSpPr>
          <a:xfrm>
            <a:off x="1981200" y="1752600"/>
            <a:ext cx="1862559" cy="838200"/>
            <a:chOff x="3276600" y="1981200"/>
            <a:chExt cx="1862559" cy="838200"/>
          </a:xfrm>
        </p:grpSpPr>
        <p:sp>
          <p:nvSpPr>
            <p:cNvPr id="28" name="Rounded Rectangle 27"/>
            <p:cNvSpPr/>
            <p:nvPr/>
          </p:nvSpPr>
          <p:spPr>
            <a:xfrm>
              <a:off x="3276600" y="1981200"/>
              <a:ext cx="1862559" cy="8382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Identify Activity Dependencies</a:t>
              </a:r>
              <a:endParaRPr lang="en-US" sz="1800" dirty="0"/>
            </a:p>
          </p:txBody>
        </p:sp>
        <p:sp>
          <p:nvSpPr>
            <p:cNvPr id="29" name="Oval 28"/>
            <p:cNvSpPr/>
            <p:nvPr/>
          </p:nvSpPr>
          <p:spPr>
            <a:xfrm>
              <a:off x="4572000" y="2646457"/>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733800" y="2645124"/>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373380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455295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p:cNvGrpSpPr/>
          <p:nvPr/>
        </p:nvGrpSpPr>
        <p:grpSpPr>
          <a:xfrm>
            <a:off x="4191000" y="1842448"/>
            <a:ext cx="1466850" cy="1336224"/>
            <a:chOff x="3276600" y="1134313"/>
            <a:chExt cx="1862559" cy="1683594"/>
          </a:xfrm>
        </p:grpSpPr>
        <p:sp>
          <p:nvSpPr>
            <p:cNvPr id="35" name="Rounded Rectangle 34"/>
            <p:cNvSpPr/>
            <p:nvPr/>
          </p:nvSpPr>
          <p:spPr>
            <a:xfrm>
              <a:off x="3276600" y="1134313"/>
              <a:ext cx="1862559" cy="8382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Estimate Resources</a:t>
              </a:r>
              <a:endParaRPr lang="en-US" sz="1800" dirty="0"/>
            </a:p>
          </p:txBody>
        </p:sp>
        <p:sp>
          <p:nvSpPr>
            <p:cNvPr id="36" name="Oval 35"/>
            <p:cNvSpPr/>
            <p:nvPr/>
          </p:nvSpPr>
          <p:spPr>
            <a:xfrm>
              <a:off x="4572000" y="2646457"/>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3733800" y="2645124"/>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73380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55295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0" name="Straight Arrow Connector 288"/>
          <p:cNvCxnSpPr>
            <a:stCxn id="55" idx="3"/>
            <a:endCxn id="35" idx="0"/>
          </p:cNvCxnSpPr>
          <p:nvPr/>
        </p:nvCxnSpPr>
        <p:spPr>
          <a:xfrm flipH="1" flipV="1">
            <a:off x="4924425" y="1842448"/>
            <a:ext cx="3838574" cy="1700852"/>
          </a:xfrm>
          <a:prstGeom prst="bentConnector4">
            <a:avLst>
              <a:gd name="adj1" fmla="val -5955"/>
              <a:gd name="adj2" fmla="val 113440"/>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288"/>
          <p:cNvCxnSpPr>
            <a:stCxn id="35" idx="3"/>
            <a:endCxn id="15" idx="1"/>
          </p:cNvCxnSpPr>
          <p:nvPr/>
        </p:nvCxnSpPr>
        <p:spPr>
          <a:xfrm flipV="1">
            <a:off x="5657850" y="2172886"/>
            <a:ext cx="285750" cy="2191"/>
          </a:xfrm>
          <a:prstGeom prst="bentConnector3">
            <a:avLst>
              <a:gd name="adj1" fmla="val 50000"/>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219"/>
          <p:cNvCxnSpPr>
            <a:stCxn id="28" idx="3"/>
            <a:endCxn id="35" idx="1"/>
          </p:cNvCxnSpPr>
          <p:nvPr/>
        </p:nvCxnSpPr>
        <p:spPr>
          <a:xfrm>
            <a:off x="3843759" y="2171700"/>
            <a:ext cx="347241" cy="3377"/>
          </a:xfrm>
          <a:prstGeom prst="bentConnector3">
            <a:avLst>
              <a:gd name="adj1" fmla="val 50000"/>
            </a:avLst>
          </a:prstGeom>
          <a:ln w="28575">
            <a:tailEnd type="triangle" w="lg" len="lg"/>
          </a:ln>
        </p:spPr>
        <p:style>
          <a:lnRef idx="1">
            <a:schemeClr val="accent1"/>
          </a:lnRef>
          <a:fillRef idx="0">
            <a:schemeClr val="accent1"/>
          </a:fillRef>
          <a:effectRef idx="0">
            <a:schemeClr val="accent1"/>
          </a:effectRef>
          <a:fontRef idx="minor">
            <a:schemeClr val="tx1"/>
          </a:fontRef>
        </p:style>
      </p:cxnSp>
      <p:grpSp>
        <p:nvGrpSpPr>
          <p:cNvPr id="52" name="Group 51"/>
          <p:cNvGrpSpPr/>
          <p:nvPr/>
        </p:nvGrpSpPr>
        <p:grpSpPr>
          <a:xfrm>
            <a:off x="7086600" y="2971800"/>
            <a:ext cx="1676399" cy="1143000"/>
            <a:chOff x="685800" y="2362200"/>
            <a:chExt cx="1862559" cy="533400"/>
          </a:xfrm>
        </p:grpSpPr>
        <p:sp>
          <p:nvSpPr>
            <p:cNvPr id="53" name="Rectangle 52"/>
            <p:cNvSpPr/>
            <p:nvPr/>
          </p:nvSpPr>
          <p:spPr>
            <a:xfrm>
              <a:off x="114300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161708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p:cNvSpPr/>
            <p:nvPr/>
          </p:nvSpPr>
          <p:spPr>
            <a:xfrm>
              <a:off x="685800" y="2362200"/>
              <a:ext cx="1862559" cy="5334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Create Project Charts</a:t>
              </a:r>
              <a:endParaRPr lang="en-US" sz="1800" dirty="0"/>
            </a:p>
          </p:txBody>
        </p:sp>
      </p:grpSp>
      <p:cxnSp>
        <p:nvCxnSpPr>
          <p:cNvPr id="56" name="Straight Arrow Connector 288"/>
          <p:cNvCxnSpPr>
            <a:stCxn id="15" idx="2"/>
            <a:endCxn id="55" idx="1"/>
          </p:cNvCxnSpPr>
          <p:nvPr/>
        </p:nvCxnSpPr>
        <p:spPr>
          <a:xfrm rot="16200000" flipH="1">
            <a:off x="6474400" y="2931100"/>
            <a:ext cx="1012680" cy="211720"/>
          </a:xfrm>
          <a:prstGeom prst="bentConnector2">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086600" y="4514671"/>
            <a:ext cx="1623591" cy="1200329"/>
          </a:xfrm>
          <a:prstGeom prst="rect">
            <a:avLst/>
          </a:prstGeom>
          <a:noFill/>
        </p:spPr>
        <p:txBody>
          <a:bodyPr wrap="square" rtlCol="0">
            <a:spAutoFit/>
          </a:bodyPr>
          <a:lstStyle/>
          <a:p>
            <a:pPr algn="ctr"/>
            <a:r>
              <a:rPr lang="en-US" sz="1800" dirty="0" smtClean="0"/>
              <a:t>Bar charts describing the project schedule</a:t>
            </a:r>
            <a:endParaRPr lang="en-US" sz="1800" dirty="0"/>
          </a:p>
        </p:txBody>
      </p:sp>
      <p:cxnSp>
        <p:nvCxnSpPr>
          <p:cNvPr id="71" name="Straight Arrow Connector 219"/>
          <p:cNvCxnSpPr>
            <a:stCxn id="72" idx="0"/>
            <a:endCxn id="25" idx="2"/>
          </p:cNvCxnSpPr>
          <p:nvPr/>
        </p:nvCxnSpPr>
        <p:spPr>
          <a:xfrm flipV="1">
            <a:off x="990600" y="2582637"/>
            <a:ext cx="8683" cy="770163"/>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0" y="3352800"/>
            <a:ext cx="1981200" cy="1200329"/>
          </a:xfrm>
          <a:prstGeom prst="rect">
            <a:avLst/>
          </a:prstGeom>
          <a:noFill/>
        </p:spPr>
        <p:txBody>
          <a:bodyPr wrap="square" rtlCol="0">
            <a:spAutoFit/>
          </a:bodyPr>
          <a:lstStyle/>
          <a:p>
            <a:pPr algn="ctr"/>
            <a:r>
              <a:rPr lang="en-US" sz="1800" dirty="0" smtClean="0"/>
              <a:t>Software Requirements and Design Information</a:t>
            </a:r>
            <a:endParaRPr lang="en-US" sz="1800" dirty="0"/>
          </a:p>
        </p:txBody>
      </p:sp>
      <p:sp>
        <p:nvSpPr>
          <p:cNvPr id="2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2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33"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42"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46"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PB"/>
          <p:cNvSpPr/>
          <p:nvPr/>
        </p:nvSpPr>
        <p:spPr>
          <a:xfrm>
            <a:off x="12700" y="6718300"/>
            <a:ext cx="502699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15 of 23</a:t>
            </a:r>
            <a:endParaRPr lang="en-US" sz="1400" b="1">
              <a:solidFill>
                <a:srgbClr val="FFFFFF"/>
              </a:solidFill>
            </a:endParaRPr>
          </a:p>
        </p:txBody>
      </p:sp>
      <p:sp>
        <p:nvSpPr>
          <p:cNvPr id="3" name="Content Placeholder 2"/>
          <p:cNvSpPr>
            <a:spLocks noGrp="1"/>
          </p:cNvSpPr>
          <p:nvPr>
            <p:ph sz="quarter" idx="1"/>
          </p:nvPr>
        </p:nvSpPr>
        <p:spPr/>
        <p:txBody>
          <a:bodyPr/>
          <a:lstStyle/>
          <a:p>
            <a:endParaRPr lang="en-US"/>
          </a:p>
        </p:txBody>
      </p:sp>
    </p:spTree>
    <p:extLst>
      <p:ext uri="{BB962C8B-B14F-4D97-AF65-F5344CB8AC3E}">
        <p14:creationId xmlns:p14="http://schemas.microsoft.com/office/powerpoint/2010/main" val="3442144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noFill/>
          <a:ln/>
        </p:spPr>
        <p:txBody>
          <a:bodyPr lIns="90840" tIns="44623" rIns="90840" bIns="44623"/>
          <a:lstStyle/>
          <a:p>
            <a:r>
              <a:rPr lang="en-GB"/>
              <a:t>Scheduling problems</a:t>
            </a:r>
          </a:p>
        </p:txBody>
      </p:sp>
      <p:sp>
        <p:nvSpPr>
          <p:cNvPr id="30723" name="Rectangle 3"/>
          <p:cNvSpPr>
            <a:spLocks noGrp="1" noChangeArrowheads="1"/>
          </p:cNvSpPr>
          <p:nvPr>
            <p:ph sz="quarter" idx="1"/>
          </p:nvPr>
        </p:nvSpPr>
        <p:spPr>
          <a:noFill/>
          <a:ln/>
        </p:spPr>
        <p:txBody>
          <a:bodyPr lIns="90840" tIns="44623" rIns="90840" bIns="44623"/>
          <a:lstStyle/>
          <a:p>
            <a:r>
              <a:rPr lang="en-GB" dirty="0"/>
              <a:t>Estimating the difficulty of problems and hence the cost of developing a solution is hard.</a:t>
            </a:r>
          </a:p>
          <a:p>
            <a:r>
              <a:rPr lang="en-GB" dirty="0"/>
              <a:t>Productivity is not proportional to the number of people working on a task.</a:t>
            </a:r>
          </a:p>
          <a:p>
            <a:r>
              <a:rPr lang="en-GB" dirty="0"/>
              <a:t>Adding people to a late project makes it later because of communication overheads.</a:t>
            </a:r>
          </a:p>
          <a:p>
            <a:r>
              <a:rPr lang="en-GB" dirty="0"/>
              <a:t>The unexpected always happens. Always allow contingency in planning.</a:t>
            </a: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6"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536381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16 of 23</a:t>
            </a:r>
            <a:endParaRPr lang="en-US" sz="1400" b="1">
              <a:solidFill>
                <a:srgbClr val="FFFFFF"/>
              </a:solidFill>
            </a:endParaRPr>
          </a:p>
        </p:txBody>
      </p:sp>
    </p:spTree>
    <p:extLst>
      <p:ext uri="{BB962C8B-B14F-4D97-AF65-F5344CB8AC3E}">
        <p14:creationId xmlns:p14="http://schemas.microsoft.com/office/powerpoint/2010/main" val="1505595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noFill/>
          <a:ln/>
        </p:spPr>
        <p:txBody>
          <a:bodyPr lIns="90840" tIns="44623" rIns="90840" bIns="44623"/>
          <a:lstStyle/>
          <a:p>
            <a:r>
              <a:rPr lang="en-GB" dirty="0" smtClean="0"/>
              <a:t>Schedule representation</a:t>
            </a:r>
            <a:endParaRPr lang="en-GB" dirty="0"/>
          </a:p>
        </p:txBody>
      </p:sp>
      <p:sp>
        <p:nvSpPr>
          <p:cNvPr id="32771" name="Rectangle 3"/>
          <p:cNvSpPr>
            <a:spLocks noGrp="1" noChangeArrowheads="1"/>
          </p:cNvSpPr>
          <p:nvPr>
            <p:ph sz="quarter" idx="1"/>
          </p:nvPr>
        </p:nvSpPr>
        <p:spPr>
          <a:xfrm>
            <a:off x="457200" y="1219200"/>
            <a:ext cx="5867400" cy="4937760"/>
          </a:xfrm>
          <a:noFill/>
          <a:ln/>
        </p:spPr>
        <p:txBody>
          <a:bodyPr lIns="90840" tIns="44623" rIns="90840" bIns="44623"/>
          <a:lstStyle/>
          <a:p>
            <a:r>
              <a:rPr lang="en-GB" dirty="0"/>
              <a:t>Graphical notations</a:t>
            </a:r>
            <a:r>
              <a:rPr lang="en-GB" dirty="0" smtClean="0"/>
              <a:t> are normally used </a:t>
            </a:r>
            <a:r>
              <a:rPr lang="en-GB" dirty="0"/>
              <a:t>to illustrate the project schedule.</a:t>
            </a:r>
            <a:endParaRPr lang="en-GB" dirty="0" smtClean="0"/>
          </a:p>
          <a:p>
            <a:endParaRPr lang="en-GB" dirty="0" smtClean="0"/>
          </a:p>
          <a:p>
            <a:r>
              <a:rPr lang="en-GB" dirty="0" smtClean="0"/>
              <a:t>These show the </a:t>
            </a:r>
            <a:r>
              <a:rPr lang="en-GB" dirty="0"/>
              <a:t>project breakdown into tasks. Tasks should not be too small. They should take about a week or two.</a:t>
            </a:r>
            <a:endParaRPr lang="en-GB" dirty="0" smtClean="0"/>
          </a:p>
          <a:p>
            <a:endParaRPr lang="en-GB" dirty="0" smtClean="0"/>
          </a:p>
          <a:p>
            <a:r>
              <a:rPr lang="en-GB" dirty="0" smtClean="0"/>
              <a:t>Bar </a:t>
            </a:r>
            <a:r>
              <a:rPr lang="en-GB" dirty="0"/>
              <a:t>charts</a:t>
            </a:r>
            <a:r>
              <a:rPr lang="en-GB" dirty="0" smtClean="0"/>
              <a:t> are the most commonly used representation for project schedules. They show the schedule as activities or resources against time.</a:t>
            </a:r>
            <a:endParaRPr lang="en-GB" dirty="0"/>
          </a:p>
        </p:txBody>
      </p:sp>
      <p:pic>
        <p:nvPicPr>
          <p:cNvPr id="11" name="Content Placeholder 5" descr="23.6 New-activity-bar-chart.eps"/>
          <p:cNvPicPr>
            <a:picLocks noChangeAspect="1"/>
          </p:cNvPicPr>
          <p:nvPr/>
        </p:nvPicPr>
        <p:blipFill>
          <a:blip r:embed="rId3">
            <a:grayscl/>
          </a:blip>
          <a:srcRect l="-2603" r="-1628"/>
          <a:stretch>
            <a:fillRect/>
          </a:stretch>
        </p:blipFill>
        <p:spPr>
          <a:xfrm>
            <a:off x="5638800" y="2133600"/>
            <a:ext cx="3770059" cy="2971800"/>
          </a:xfrm>
          <a:prstGeom prst="rect">
            <a:avLst/>
          </a:prstGeom>
          <a:scene3d>
            <a:camera prst="perspectiveContrastingLeftFacing"/>
            <a:lightRig rig="threePt" dir="t"/>
          </a:scene3d>
        </p:spPr>
      </p:pic>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6"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7"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B"/>
          <p:cNvSpPr/>
          <p:nvPr/>
        </p:nvSpPr>
        <p:spPr>
          <a:xfrm>
            <a:off x="12700" y="6718300"/>
            <a:ext cx="570064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17 of 23</a:t>
            </a:r>
            <a:endParaRPr lang="en-US" sz="1400" b="1">
              <a:solidFill>
                <a:srgbClr val="FFFFFF"/>
              </a:solidFill>
            </a:endParaRPr>
          </a:p>
        </p:txBody>
      </p:sp>
    </p:spTree>
    <p:extLst>
      <p:ext uri="{BB962C8B-B14F-4D97-AF65-F5344CB8AC3E}">
        <p14:creationId xmlns:p14="http://schemas.microsoft.com/office/powerpoint/2010/main" val="28047189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Tasks</a:t>
            </a:r>
            <a:r>
              <a:rPr lang="en-US" dirty="0"/>
              <a:t>, durations, and dependencies</a:t>
            </a:r>
            <a:r>
              <a:rPr lang="en-GB" dirty="0" smtClean="0"/>
              <a:t> </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128430721"/>
              </p:ext>
            </p:extLst>
          </p:nvPr>
        </p:nvGraphicFramePr>
        <p:xfrm>
          <a:off x="457200" y="1295400"/>
          <a:ext cx="8229600" cy="5029200"/>
        </p:xfrm>
        <a:graphic>
          <a:graphicData uri="http://schemas.openxmlformats.org/drawingml/2006/table">
            <a:tbl>
              <a:tblPr firstRow="1" bandRow="1">
                <a:tableStyleId>{5C22544A-7EE6-4342-B048-85BDC9FD1C3A}</a:tableStyleId>
              </a:tblPr>
              <a:tblGrid>
                <a:gridCol w="1461452">
                  <a:extLst>
                    <a:ext uri="{9D8B030D-6E8A-4147-A177-3AD203B41FA5}">
                      <a16:colId xmlns:a16="http://schemas.microsoft.com/office/drawing/2014/main" val="20000"/>
                    </a:ext>
                  </a:extLst>
                </a:gridCol>
                <a:gridCol w="1918653">
                  <a:extLst>
                    <a:ext uri="{9D8B030D-6E8A-4147-A177-3AD203B41FA5}">
                      <a16:colId xmlns:a16="http://schemas.microsoft.com/office/drawing/2014/main" val="20001"/>
                    </a:ext>
                  </a:extLst>
                </a:gridCol>
                <a:gridCol w="1959187">
                  <a:extLst>
                    <a:ext uri="{9D8B030D-6E8A-4147-A177-3AD203B41FA5}">
                      <a16:colId xmlns:a16="http://schemas.microsoft.com/office/drawing/2014/main" val="20002"/>
                    </a:ext>
                  </a:extLst>
                </a:gridCol>
                <a:gridCol w="2890308">
                  <a:extLst>
                    <a:ext uri="{9D8B030D-6E8A-4147-A177-3AD203B41FA5}">
                      <a16:colId xmlns:a16="http://schemas.microsoft.com/office/drawing/2014/main" val="20003"/>
                    </a:ext>
                  </a:extLst>
                </a:gridCol>
              </a:tblGrid>
              <a:tr h="370840">
                <a:tc>
                  <a:txBody>
                    <a:bodyPr/>
                    <a:lstStyle/>
                    <a:p>
                      <a:pPr algn="ctr">
                        <a:spcAft>
                          <a:spcPts val="0"/>
                        </a:spcAft>
                      </a:pPr>
                      <a:r>
                        <a:rPr lang="en-US" sz="1600" b="1" dirty="0" smtClean="0">
                          <a:solidFill>
                            <a:srgbClr val="000000"/>
                          </a:solidFill>
                          <a:latin typeface="Arial"/>
                          <a:ea typeface="Times New Roman"/>
                          <a:cs typeface="Arial"/>
                        </a:rPr>
                        <a:t>Task</a:t>
                      </a:r>
                      <a:endParaRPr lang="en-GB" sz="1600" b="1" dirty="0">
                        <a:solidFill>
                          <a:srgbClr val="000000"/>
                        </a:solidFill>
                        <a:latin typeface="Arial"/>
                        <a:ea typeface="Times New Roman"/>
                        <a:cs typeface="Arial"/>
                      </a:endParaRPr>
                    </a:p>
                  </a:txBody>
                  <a:tcPr marL="54610" marR="54610"/>
                </a:tc>
                <a:tc>
                  <a:txBody>
                    <a:bodyPr/>
                    <a:lstStyle/>
                    <a:p>
                      <a:pPr algn="ctr">
                        <a:spcAft>
                          <a:spcPts val="0"/>
                        </a:spcAft>
                      </a:pPr>
                      <a:r>
                        <a:rPr lang="en-US" sz="1600" b="1">
                          <a:solidFill>
                            <a:srgbClr val="000000"/>
                          </a:solidFill>
                          <a:latin typeface="Arial"/>
                          <a:ea typeface="Times New Roman"/>
                          <a:cs typeface="Arial"/>
                        </a:rPr>
                        <a:t>Effort (person-days)</a:t>
                      </a:r>
                      <a:endParaRPr lang="en-GB" sz="1600" b="1">
                        <a:solidFill>
                          <a:srgbClr val="000000"/>
                        </a:solidFill>
                        <a:latin typeface="Arial"/>
                        <a:ea typeface="Times New Roman"/>
                        <a:cs typeface="Arial"/>
                      </a:endParaRPr>
                    </a:p>
                  </a:txBody>
                  <a:tcPr marL="54610" marR="54610"/>
                </a:tc>
                <a:tc>
                  <a:txBody>
                    <a:bodyPr/>
                    <a:lstStyle/>
                    <a:p>
                      <a:pPr algn="ctr">
                        <a:spcAft>
                          <a:spcPts val="0"/>
                        </a:spcAft>
                      </a:pPr>
                      <a:r>
                        <a:rPr lang="en-US" sz="1600" b="1">
                          <a:solidFill>
                            <a:srgbClr val="000000"/>
                          </a:solidFill>
                          <a:latin typeface="Arial"/>
                          <a:ea typeface="Times New Roman"/>
                          <a:cs typeface="Arial"/>
                        </a:rPr>
                        <a:t>Duration (days)</a:t>
                      </a:r>
                      <a:endParaRPr lang="en-GB" sz="1600" b="1">
                        <a:solidFill>
                          <a:srgbClr val="000000"/>
                        </a:solidFill>
                        <a:latin typeface="Arial"/>
                        <a:ea typeface="Times New Roman"/>
                        <a:cs typeface="Arial"/>
                      </a:endParaRPr>
                    </a:p>
                  </a:txBody>
                  <a:tcPr marL="54610" marR="54610"/>
                </a:tc>
                <a:tc>
                  <a:txBody>
                    <a:bodyPr/>
                    <a:lstStyle/>
                    <a:p>
                      <a:pPr algn="ctr">
                        <a:spcAft>
                          <a:spcPts val="0"/>
                        </a:spcAft>
                      </a:pPr>
                      <a:r>
                        <a:rPr lang="en-US" sz="1600" b="1" dirty="0" smtClean="0">
                          <a:solidFill>
                            <a:srgbClr val="000000"/>
                          </a:solidFill>
                          <a:latin typeface="Arial"/>
                          <a:ea typeface="Times New Roman"/>
                          <a:cs typeface="Arial"/>
                        </a:rPr>
                        <a:t>Dependencies</a:t>
                      </a:r>
                      <a:endParaRPr lang="en-GB" sz="1600" b="1" dirty="0">
                        <a:solidFill>
                          <a:srgbClr val="000000"/>
                        </a:solidFill>
                        <a:latin typeface="Arial"/>
                        <a:ea typeface="Times New Roman"/>
                        <a:cs typeface="Arial"/>
                      </a:endParaRPr>
                    </a:p>
                  </a:txBody>
                  <a:tcPr marL="54610" marR="54610"/>
                </a:tc>
                <a:extLst>
                  <a:ext uri="{0D108BD9-81ED-4DB2-BD59-A6C34878D82A}">
                    <a16:rowId xmlns:a16="http://schemas.microsoft.com/office/drawing/2014/main" val="10000"/>
                  </a:ext>
                </a:extLst>
              </a:tr>
              <a:tr h="370840">
                <a:tc>
                  <a:txBody>
                    <a:bodyPr/>
                    <a:lstStyle/>
                    <a:p>
                      <a:pPr algn="ctr">
                        <a:spcAft>
                          <a:spcPts val="0"/>
                        </a:spcAft>
                      </a:pPr>
                      <a:r>
                        <a:rPr lang="en-US" sz="1600" dirty="0" smtClean="0">
                          <a:solidFill>
                            <a:srgbClr val="000000"/>
                          </a:solidFill>
                          <a:latin typeface="Arial"/>
                          <a:ea typeface="Times New Roman"/>
                          <a:cs typeface="Arial"/>
                        </a:rPr>
                        <a:t>T1</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15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endParaRPr lang="en-US" sz="160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01"/>
                  </a:ext>
                </a:extLst>
              </a:tr>
              <a:tr h="370840">
                <a:tc>
                  <a:txBody>
                    <a:bodyPr/>
                    <a:lstStyle/>
                    <a:p>
                      <a:pPr algn="ctr">
                        <a:spcAft>
                          <a:spcPts val="0"/>
                        </a:spcAft>
                      </a:pPr>
                      <a:r>
                        <a:rPr lang="en-US" sz="1600">
                          <a:solidFill>
                            <a:srgbClr val="000000"/>
                          </a:solidFill>
                          <a:latin typeface="Arial"/>
                          <a:ea typeface="Times New Roman"/>
                          <a:cs typeface="Arial"/>
                        </a:rPr>
                        <a:t>T2</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8</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endParaRPr lang="en-US" sz="160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02"/>
                  </a:ext>
                </a:extLst>
              </a:tr>
              <a:tr h="370840">
                <a:tc>
                  <a:txBody>
                    <a:bodyPr/>
                    <a:lstStyle/>
                    <a:p>
                      <a:pPr algn="ctr">
                        <a:spcAft>
                          <a:spcPts val="0"/>
                        </a:spcAft>
                      </a:pPr>
                      <a:r>
                        <a:rPr lang="en-US" sz="1600">
                          <a:solidFill>
                            <a:srgbClr val="000000"/>
                          </a:solidFill>
                          <a:latin typeface="Arial"/>
                          <a:ea typeface="Times New Roman"/>
                          <a:cs typeface="Arial"/>
                        </a:rPr>
                        <a:t>T3</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20</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T1 (M1)</a:t>
                      </a:r>
                      <a:endParaRPr lang="en-GB" sz="160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03"/>
                  </a:ext>
                </a:extLst>
              </a:tr>
              <a:tr h="370840">
                <a:tc>
                  <a:txBody>
                    <a:bodyPr/>
                    <a:lstStyle/>
                    <a:p>
                      <a:pPr algn="ctr">
                        <a:spcAft>
                          <a:spcPts val="0"/>
                        </a:spcAft>
                      </a:pPr>
                      <a:r>
                        <a:rPr lang="en-US" sz="1600">
                          <a:solidFill>
                            <a:srgbClr val="000000"/>
                          </a:solidFill>
                          <a:latin typeface="Arial"/>
                          <a:ea typeface="Times New Roman"/>
                          <a:cs typeface="Arial"/>
                        </a:rPr>
                        <a:t>T4</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endParaRPr lang="en-US" sz="160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04"/>
                  </a:ext>
                </a:extLst>
              </a:tr>
              <a:tr h="370840">
                <a:tc>
                  <a:txBody>
                    <a:bodyPr/>
                    <a:lstStyle/>
                    <a:p>
                      <a:pPr algn="ctr">
                        <a:spcAft>
                          <a:spcPts val="0"/>
                        </a:spcAft>
                      </a:pPr>
                      <a:r>
                        <a:rPr lang="en-US" sz="1600">
                          <a:solidFill>
                            <a:srgbClr val="000000"/>
                          </a:solidFill>
                          <a:latin typeface="Arial"/>
                          <a:ea typeface="Times New Roman"/>
                          <a:cs typeface="Arial"/>
                        </a:rPr>
                        <a:t>T5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T2, T4 (M3)</a:t>
                      </a:r>
                      <a:endParaRPr lang="en-GB" sz="1600" dirty="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05"/>
                  </a:ext>
                </a:extLst>
              </a:tr>
              <a:tr h="370840">
                <a:tc>
                  <a:txBody>
                    <a:bodyPr/>
                    <a:lstStyle/>
                    <a:p>
                      <a:pPr algn="ctr">
                        <a:spcAft>
                          <a:spcPts val="0"/>
                        </a:spcAft>
                      </a:pPr>
                      <a:r>
                        <a:rPr lang="en-US" sz="1600">
                          <a:solidFill>
                            <a:srgbClr val="000000"/>
                          </a:solidFill>
                          <a:latin typeface="Arial"/>
                          <a:ea typeface="Times New Roman"/>
                          <a:cs typeface="Arial"/>
                        </a:rPr>
                        <a:t>T6</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T1, T2 (M4)</a:t>
                      </a:r>
                      <a:endParaRPr lang="en-GB" sz="160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06"/>
                  </a:ext>
                </a:extLst>
              </a:tr>
              <a:tr h="370840">
                <a:tc>
                  <a:txBody>
                    <a:bodyPr/>
                    <a:lstStyle/>
                    <a:p>
                      <a:pPr algn="ctr">
                        <a:spcAft>
                          <a:spcPts val="0"/>
                        </a:spcAft>
                      </a:pPr>
                      <a:r>
                        <a:rPr lang="en-US" sz="1600">
                          <a:solidFill>
                            <a:srgbClr val="000000"/>
                          </a:solidFill>
                          <a:latin typeface="Arial"/>
                          <a:ea typeface="Times New Roman"/>
                          <a:cs typeface="Arial"/>
                        </a:rPr>
                        <a:t>T7</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25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20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T1 (M1)</a:t>
                      </a:r>
                      <a:endParaRPr lang="en-GB" sz="160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07"/>
                  </a:ext>
                </a:extLst>
              </a:tr>
              <a:tr h="370840">
                <a:tc>
                  <a:txBody>
                    <a:bodyPr/>
                    <a:lstStyle/>
                    <a:p>
                      <a:pPr algn="ctr">
                        <a:spcAft>
                          <a:spcPts val="0"/>
                        </a:spcAft>
                      </a:pPr>
                      <a:r>
                        <a:rPr lang="en-US" sz="1600">
                          <a:solidFill>
                            <a:srgbClr val="000000"/>
                          </a:solidFill>
                          <a:latin typeface="Arial"/>
                          <a:ea typeface="Times New Roman"/>
                          <a:cs typeface="Arial"/>
                        </a:rPr>
                        <a:t>T8</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75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25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T4 (M2)</a:t>
                      </a:r>
                      <a:endParaRPr lang="en-GB" sz="160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08"/>
                  </a:ext>
                </a:extLst>
              </a:tr>
              <a:tr h="370840">
                <a:tc>
                  <a:txBody>
                    <a:bodyPr/>
                    <a:lstStyle/>
                    <a:p>
                      <a:pPr algn="ctr">
                        <a:spcAft>
                          <a:spcPts val="0"/>
                        </a:spcAft>
                      </a:pPr>
                      <a:r>
                        <a:rPr lang="en-US" sz="1600">
                          <a:solidFill>
                            <a:srgbClr val="000000"/>
                          </a:solidFill>
                          <a:latin typeface="Arial"/>
                          <a:ea typeface="Times New Roman"/>
                          <a:cs typeface="Arial"/>
                        </a:rPr>
                        <a:t>T9</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T3, T6 (M5)</a:t>
                      </a:r>
                      <a:endParaRPr lang="en-GB" sz="1600" dirty="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09"/>
                  </a:ext>
                </a:extLst>
              </a:tr>
              <a:tr h="370840">
                <a:tc>
                  <a:txBody>
                    <a:bodyPr/>
                    <a:lstStyle/>
                    <a:p>
                      <a:pPr algn="ctr">
                        <a:spcAft>
                          <a:spcPts val="0"/>
                        </a:spcAft>
                      </a:pPr>
                      <a:r>
                        <a:rPr lang="en-US" sz="1600">
                          <a:solidFill>
                            <a:srgbClr val="000000"/>
                          </a:solidFill>
                          <a:latin typeface="Arial"/>
                          <a:ea typeface="Times New Roman"/>
                          <a:cs typeface="Arial"/>
                        </a:rPr>
                        <a:t>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20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T7, T8 (M6)</a:t>
                      </a:r>
                      <a:endParaRPr lang="en-GB" sz="1600" dirty="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10"/>
                  </a:ext>
                </a:extLst>
              </a:tr>
              <a:tr h="370840">
                <a:tc>
                  <a:txBody>
                    <a:bodyPr/>
                    <a:lstStyle/>
                    <a:p>
                      <a:pPr algn="ctr">
                        <a:spcAft>
                          <a:spcPts val="0"/>
                        </a:spcAft>
                      </a:pPr>
                      <a:r>
                        <a:rPr lang="en-US" sz="1600">
                          <a:solidFill>
                            <a:srgbClr val="000000"/>
                          </a:solidFill>
                          <a:latin typeface="Arial"/>
                          <a:ea typeface="Times New Roman"/>
                          <a:cs typeface="Arial"/>
                        </a:rPr>
                        <a:t>T11</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T9 (M7)</a:t>
                      </a:r>
                      <a:endParaRPr lang="en-GB" sz="1600" dirty="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11"/>
                  </a:ext>
                </a:extLst>
              </a:tr>
              <a:tr h="370840">
                <a:tc>
                  <a:txBody>
                    <a:bodyPr/>
                    <a:lstStyle/>
                    <a:p>
                      <a:pPr algn="ctr">
                        <a:spcAft>
                          <a:spcPts val="0"/>
                        </a:spcAft>
                      </a:pPr>
                      <a:r>
                        <a:rPr lang="en-US" sz="1600">
                          <a:solidFill>
                            <a:srgbClr val="000000"/>
                          </a:solidFill>
                          <a:latin typeface="Arial"/>
                          <a:ea typeface="Times New Roman"/>
                          <a:cs typeface="Arial"/>
                        </a:rPr>
                        <a:t>T12</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20</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T10, T11 (M8</a:t>
                      </a:r>
                      <a:r>
                        <a:rPr lang="en-US" sz="1600" dirty="0" smtClean="0">
                          <a:solidFill>
                            <a:srgbClr val="000000"/>
                          </a:solidFill>
                          <a:latin typeface="Arial"/>
                          <a:ea typeface="Times New Roman"/>
                          <a:cs typeface="Arial"/>
                        </a:rPr>
                        <a:t>)</a:t>
                      </a:r>
                      <a:endParaRPr lang="en-GB" sz="1600" dirty="0">
                        <a:solidFill>
                          <a:srgbClr val="000000"/>
                        </a:solidFill>
                        <a:latin typeface="Arial"/>
                        <a:ea typeface="Times New Roman"/>
                        <a:cs typeface="Arial"/>
                      </a:endParaRPr>
                    </a:p>
                  </a:txBody>
                  <a:tcPr marL="54610" marR="54610" marT="0"/>
                </a:tc>
                <a:extLst>
                  <a:ext uri="{0D108BD9-81ED-4DB2-BD59-A6C34878D82A}">
                    <a16:rowId xmlns:a16="http://schemas.microsoft.com/office/drawing/2014/main" val="10012"/>
                  </a:ext>
                </a:extLst>
              </a:tr>
            </a:tbl>
          </a:graphicData>
        </a:graphic>
      </p:graphicFrame>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8"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603746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18 of 23</a:t>
            </a:r>
            <a:endParaRPr lang="en-US" sz="1400" b="1">
              <a:solidFill>
                <a:srgbClr val="FFFFFF"/>
              </a:solidFill>
            </a:endParaRPr>
          </a:p>
        </p:txBody>
      </p:sp>
    </p:spTree>
    <p:extLst>
      <p:ext uri="{BB962C8B-B14F-4D97-AF65-F5344CB8AC3E}">
        <p14:creationId xmlns:p14="http://schemas.microsoft.com/office/powerpoint/2010/main" val="15867349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a:t>
            </a:r>
            <a:r>
              <a:rPr lang="en-US" dirty="0"/>
              <a:t>bar chart</a:t>
            </a:r>
            <a:r>
              <a:rPr lang="en-GB" dirty="0" smtClean="0"/>
              <a:t> </a:t>
            </a:r>
            <a:endParaRPr lang="en-US" dirty="0"/>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8"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637429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19 of 23</a:t>
            </a:r>
            <a:endParaRPr lang="en-US" sz="1400" b="1">
              <a:solidFill>
                <a:srgbClr val="FFFFFF"/>
              </a:solidFill>
            </a:endParaRPr>
          </a:p>
        </p:txBody>
      </p:sp>
      <p:pic>
        <p:nvPicPr>
          <p:cNvPr id="4" name="Picture 3"/>
          <p:cNvPicPr>
            <a:picLocks noChangeAspect="1"/>
          </p:cNvPicPr>
          <p:nvPr/>
        </p:nvPicPr>
        <p:blipFill>
          <a:blip r:embed="rId2"/>
          <a:stretch>
            <a:fillRect/>
          </a:stretch>
        </p:blipFill>
        <p:spPr>
          <a:xfrm>
            <a:off x="1008684" y="983526"/>
            <a:ext cx="6730434" cy="5486400"/>
          </a:xfrm>
          <a:prstGeom prst="rect">
            <a:avLst/>
          </a:prstGeom>
        </p:spPr>
      </p:pic>
    </p:spTree>
    <p:extLst>
      <p:ext uri="{BB962C8B-B14F-4D97-AF65-F5344CB8AC3E}">
        <p14:creationId xmlns:p14="http://schemas.microsoft.com/office/powerpoint/2010/main" val="34021363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smtClean="0"/>
              <a:t>Project Planning</a:t>
            </a:r>
          </a:p>
        </p:txBody>
      </p:sp>
      <p:sp>
        <p:nvSpPr>
          <p:cNvPr id="12291" name="Rectangle 3"/>
          <p:cNvSpPr>
            <a:spLocks noGrp="1" noChangeArrowheads="1"/>
          </p:cNvSpPr>
          <p:nvPr>
            <p:ph sz="quarter" idx="1"/>
          </p:nvPr>
        </p:nvSpPr>
        <p:spPr/>
        <p:txBody>
          <a:bodyPr/>
          <a:lstStyle/>
          <a:p>
            <a:pPr eaLnBrk="1" hangingPunct="1"/>
            <a:endParaRPr lang="en-US" dirty="0" smtClean="0"/>
          </a:p>
          <a:p>
            <a:pPr eaLnBrk="1" hangingPunct="1"/>
            <a:r>
              <a:rPr lang="en-US" dirty="0" smtClean="0"/>
              <a:t>Probably the most time-consuming project management activity.</a:t>
            </a:r>
          </a:p>
          <a:p>
            <a:pPr lvl="1" eaLnBrk="1" hangingPunct="1"/>
            <a:r>
              <a:rPr lang="en-US" dirty="0" smtClean="0"/>
              <a:t>Iterative process which is only complete when the project itself is complete.</a:t>
            </a:r>
          </a:p>
          <a:p>
            <a:pPr eaLnBrk="1" hangingPunct="1"/>
            <a:endParaRPr lang="en-US" dirty="0" smtClean="0"/>
          </a:p>
          <a:p>
            <a:pPr eaLnBrk="1" hangingPunct="1"/>
            <a:r>
              <a:rPr lang="en-US" dirty="0" smtClean="0"/>
              <a:t>Project plan is regularly revised;</a:t>
            </a:r>
          </a:p>
          <a:p>
            <a:pPr lvl="1" eaLnBrk="1" hangingPunct="1"/>
            <a:r>
              <a:rPr lang="en-US" dirty="0" smtClean="0"/>
              <a:t>As more project information is available.</a:t>
            </a:r>
          </a:p>
        </p:txBody>
      </p:sp>
      <p:sp>
        <p:nvSpPr>
          <p:cNvPr id="10242" name="Slide Number Placeholder 5"/>
          <p:cNvSpPr>
            <a:spLocks noGrp="1"/>
          </p:cNvSpPr>
          <p:nvPr>
            <p:ph type="sldNum" sz="quarter" idx="12"/>
          </p:nvPr>
        </p:nvSpPr>
        <p:spPr>
          <a:noFill/>
        </p:spPr>
        <p:txBody>
          <a:bodyPr/>
          <a:lstStyle/>
          <a:p>
            <a:fld id="{A5CB1677-7411-40C6-8AE5-75DBDA5F74B1}" type="slidenum">
              <a:rPr lang="en-US"/>
              <a:pPr/>
              <a:t>2</a:t>
            </a:fld>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6"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64825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23</a:t>
            </a:r>
            <a:endParaRPr lang="en-US" sz="1400" b="1">
              <a:solidFill>
                <a:srgbClr val="FFFFFF"/>
              </a:solidFill>
            </a:endParaRPr>
          </a:p>
        </p:txBody>
      </p:sp>
    </p:spTree>
    <p:extLst>
      <p:ext uri="{BB962C8B-B14F-4D97-AF65-F5344CB8AC3E}">
        <p14:creationId xmlns:p14="http://schemas.microsoft.com/office/powerpoint/2010/main" val="429955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291">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29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a:t>
            </a:r>
            <a:endParaRPr lang="en-US" dirty="0"/>
          </a:p>
        </p:txBody>
      </p:sp>
      <p:sp>
        <p:nvSpPr>
          <p:cNvPr id="4" name="Content Placeholder 3"/>
          <p:cNvSpPr>
            <a:spLocks noGrp="1"/>
          </p:cNvSpPr>
          <p:nvPr>
            <p:ph sz="quarter" idx="1"/>
          </p:nvPr>
        </p:nvSpPr>
        <p:spPr/>
        <p:txBody>
          <a:bodyPr>
            <a:normAutofit/>
          </a:bodyPr>
          <a:lstStyle/>
          <a:p>
            <a:r>
              <a:rPr lang="en-US" sz="4400" dirty="0" smtClean="0"/>
              <a:t>Think about a software that can assist you to draw such charts?</a:t>
            </a:r>
          </a:p>
          <a:p>
            <a:endParaRPr lang="en-US" sz="4400"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20</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4650" y="2819400"/>
            <a:ext cx="3333750" cy="333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9"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671112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20 of 23</a:t>
            </a:r>
            <a:endParaRPr lang="en-US" sz="1400" b="1">
              <a:solidFill>
                <a:srgbClr val="FFFFFF"/>
              </a:solidFill>
            </a:endParaRPr>
          </a:p>
        </p:txBody>
      </p:sp>
    </p:spTree>
    <p:extLst>
      <p:ext uri="{BB962C8B-B14F-4D97-AF65-F5344CB8AC3E}">
        <p14:creationId xmlns:p14="http://schemas.microsoft.com/office/powerpoint/2010/main" val="30674729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GB" dirty="0" smtClean="0"/>
              <a:t>Activity Network</a:t>
            </a:r>
            <a:endParaRPr lang="en-US" dirty="0" smtClean="0"/>
          </a:p>
        </p:txBody>
      </p:sp>
      <p:sp>
        <p:nvSpPr>
          <p:cNvPr id="45073" name="Text Box 17"/>
          <p:cNvSpPr txBox="1">
            <a:spLocks noChangeArrowheads="1"/>
          </p:cNvSpPr>
          <p:nvPr/>
        </p:nvSpPr>
        <p:spPr bwMode="auto">
          <a:xfrm>
            <a:off x="660400" y="2047606"/>
            <a:ext cx="6143942" cy="1200329"/>
          </a:xfrm>
          <a:prstGeom prst="rect">
            <a:avLst/>
          </a:prstGeom>
          <a:noFill/>
          <a:ln w="9525">
            <a:noFill/>
            <a:miter lim="800000"/>
            <a:headEnd/>
            <a:tailEnd/>
          </a:ln>
        </p:spPr>
        <p:txBody>
          <a:bodyPr wrap="square">
            <a:spAutoFit/>
          </a:bodyPr>
          <a:lstStyle/>
          <a:p>
            <a:r>
              <a:rPr lang="en-US" dirty="0">
                <a:solidFill>
                  <a:srgbClr val="FF0000"/>
                </a:solidFill>
              </a:rPr>
              <a:t>Minimum time required to finish</a:t>
            </a:r>
          </a:p>
          <a:p>
            <a:r>
              <a:rPr lang="en-US" dirty="0">
                <a:solidFill>
                  <a:srgbClr val="FF0000"/>
                </a:solidFill>
              </a:rPr>
              <a:t>the project. (critical path) </a:t>
            </a:r>
            <a:r>
              <a:rPr lang="en-US" dirty="0" smtClean="0">
                <a:solidFill>
                  <a:srgbClr val="FF0000"/>
                </a:solidFill>
              </a:rPr>
              <a:t>: The longest chain in the network</a:t>
            </a:r>
            <a:endParaRPr lang="en-US" dirty="0">
              <a:solidFill>
                <a:srgbClr val="FF0000"/>
              </a:solidFill>
            </a:endParaRPr>
          </a:p>
        </p:txBody>
      </p:sp>
      <p:sp>
        <p:nvSpPr>
          <p:cNvPr id="45067" name="sectionsBGFrame"/>
          <p:cNvSpPr/>
          <p:nvPr/>
        </p:nvSpPr>
        <p:spPr>
          <a:xfrm>
            <a:off x="0" y="0"/>
            <a:ext cx="9144000" cy="381000"/>
          </a:xfrm>
          <a:prstGeom prst="rect">
            <a:avLst/>
          </a:prstGeom>
          <a:solidFill>
            <a:srgbClr val="17375E"/>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68" name="section2"/>
          <p:cNvSpPr/>
          <p:nvPr/>
        </p:nvSpPr>
        <p:spPr>
          <a:xfrm>
            <a:off x="-1" y="8890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45069" name="sectionbox2_1"/>
          <p:cNvSpPr/>
          <p:nvPr/>
        </p:nvSpPr>
        <p:spPr>
          <a:xfrm>
            <a:off x="4318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0" name="sectionbox2_2"/>
          <p:cNvSpPr/>
          <p:nvPr/>
        </p:nvSpPr>
        <p:spPr>
          <a:xfrm>
            <a:off x="5080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1" name="sectionbox2_3"/>
          <p:cNvSpPr/>
          <p:nvPr/>
        </p:nvSpPr>
        <p:spPr>
          <a:xfrm>
            <a:off x="5842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2" name="sectionbox2_4"/>
          <p:cNvSpPr/>
          <p:nvPr/>
        </p:nvSpPr>
        <p:spPr>
          <a:xfrm>
            <a:off x="6604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4" name="sectionbox2_5"/>
          <p:cNvSpPr/>
          <p:nvPr/>
        </p:nvSpPr>
        <p:spPr>
          <a:xfrm>
            <a:off x="7366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5" name="sectionbox2_6"/>
          <p:cNvSpPr/>
          <p:nvPr/>
        </p:nvSpPr>
        <p:spPr>
          <a:xfrm>
            <a:off x="8128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6" name="section3"/>
          <p:cNvSpPr/>
          <p:nvPr/>
        </p:nvSpPr>
        <p:spPr>
          <a:xfrm>
            <a:off x="1269999" y="8890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45077" name="sectionbox3_1"/>
          <p:cNvSpPr/>
          <p:nvPr/>
        </p:nvSpPr>
        <p:spPr>
          <a:xfrm>
            <a:off x="17780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8" name="sectionbox3_2"/>
          <p:cNvSpPr/>
          <p:nvPr/>
        </p:nvSpPr>
        <p:spPr>
          <a:xfrm>
            <a:off x="18542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9" name="sectionbox3_3"/>
          <p:cNvSpPr/>
          <p:nvPr/>
        </p:nvSpPr>
        <p:spPr>
          <a:xfrm>
            <a:off x="19304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0" name="sectionbox3_4"/>
          <p:cNvSpPr/>
          <p:nvPr/>
        </p:nvSpPr>
        <p:spPr>
          <a:xfrm>
            <a:off x="20066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1" name="section4"/>
          <p:cNvSpPr/>
          <p:nvPr/>
        </p:nvSpPr>
        <p:spPr>
          <a:xfrm>
            <a:off x="2540000" y="8890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45082" name="sectionbox4_1"/>
          <p:cNvSpPr/>
          <p:nvPr/>
        </p:nvSpPr>
        <p:spPr>
          <a:xfrm>
            <a:off x="30607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3" name="sectionbox4_2"/>
          <p:cNvSpPr/>
          <p:nvPr/>
        </p:nvSpPr>
        <p:spPr>
          <a:xfrm>
            <a:off x="31369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4" name="sectionbox4_3"/>
          <p:cNvSpPr/>
          <p:nvPr/>
        </p:nvSpPr>
        <p:spPr>
          <a:xfrm>
            <a:off x="32131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5" name="sectionbox4_4"/>
          <p:cNvSpPr/>
          <p:nvPr/>
        </p:nvSpPr>
        <p:spPr>
          <a:xfrm>
            <a:off x="32893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6" name="sectionbox4_5"/>
          <p:cNvSpPr/>
          <p:nvPr/>
        </p:nvSpPr>
        <p:spPr>
          <a:xfrm>
            <a:off x="33655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7" name="section5"/>
          <p:cNvSpPr/>
          <p:nvPr/>
        </p:nvSpPr>
        <p:spPr>
          <a:xfrm>
            <a:off x="3924300" y="88900"/>
            <a:ext cx="2045329"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Schedule Representation</a:t>
            </a:r>
            <a:endParaRPr lang="en-US" sz="1400" u="sng">
              <a:solidFill>
                <a:srgbClr val="17375E"/>
              </a:solidFill>
            </a:endParaRPr>
          </a:p>
        </p:txBody>
      </p:sp>
      <p:sp>
        <p:nvSpPr>
          <p:cNvPr id="22528" name="sectionbox5_1"/>
          <p:cNvSpPr/>
          <p:nvPr/>
        </p:nvSpPr>
        <p:spPr>
          <a:xfrm>
            <a:off x="4737100" y="3810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29" name="sectionbox5_2"/>
          <p:cNvSpPr/>
          <p:nvPr/>
        </p:nvSpPr>
        <p:spPr>
          <a:xfrm>
            <a:off x="4813300" y="3810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3" name="sectionbox5_3"/>
          <p:cNvSpPr/>
          <p:nvPr/>
        </p:nvSpPr>
        <p:spPr>
          <a:xfrm>
            <a:off x="4889500" y="3810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4" name="sectionbox5_4"/>
          <p:cNvSpPr/>
          <p:nvPr/>
        </p:nvSpPr>
        <p:spPr>
          <a:xfrm>
            <a:off x="4965700" y="3810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5" name="sectionbox5_5"/>
          <p:cNvSpPr/>
          <p:nvPr/>
        </p:nvSpPr>
        <p:spPr>
          <a:xfrm>
            <a:off x="5041900" y="4191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6" name="sectionbox5_6"/>
          <p:cNvSpPr/>
          <p:nvPr/>
        </p:nvSpPr>
        <p:spPr>
          <a:xfrm>
            <a:off x="5118100" y="3810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7" name="section6"/>
          <p:cNvSpPr/>
          <p:nvPr/>
        </p:nvSpPr>
        <p:spPr>
          <a:xfrm>
            <a:off x="5968999" y="8890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538" name="sectionbox6_1"/>
          <p:cNvSpPr/>
          <p:nvPr/>
        </p:nvSpPr>
        <p:spPr>
          <a:xfrm>
            <a:off x="65786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9" name="PBBorder"/>
          <p:cNvSpPr/>
          <p:nvPr/>
        </p:nvSpPr>
        <p:spPr>
          <a:xfrm>
            <a:off x="0" y="0"/>
            <a:ext cx="9144000" cy="76200"/>
          </a:xfrm>
          <a:prstGeom prst="rect">
            <a:avLst/>
          </a:prstGeom>
          <a:solidFill>
            <a:srgbClr val="FFFFFF"/>
          </a:solidFill>
          <a:ln w="6350">
            <a:solidFill>
              <a:srgbClr val="1737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40" name="PB"/>
          <p:cNvSpPr/>
          <p:nvPr/>
        </p:nvSpPr>
        <p:spPr>
          <a:xfrm>
            <a:off x="0" y="0"/>
            <a:ext cx="8318500" cy="762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41" name="PageNumberBackground"/>
          <p:cNvSpPr/>
          <p:nvPr/>
        </p:nvSpPr>
        <p:spPr>
          <a:xfrm>
            <a:off x="8255000" y="76200"/>
            <a:ext cx="889000" cy="292100"/>
          </a:xfrm>
          <a:prstGeom prst="rect">
            <a:avLst/>
          </a:prstGeom>
          <a:noFill/>
          <a:ln w="0" cap="flat" cmpd="sng" algn="ctr">
            <a:noFill/>
            <a:prstDash val="solid"/>
          </a:ln>
          <a:effectLst/>
          <a:scene3d>
            <a:camera prst="orthographicFront"/>
            <a:lightRig rig="threePt" dir="l"/>
          </a:scene3d>
          <a:sp3d extrusionH="635000">
            <a:extrusionClr>
              <a:srgbClr val="17375E"/>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21/23</a:t>
            </a:r>
            <a:endParaRPr lang="en-US" sz="1400" b="1">
              <a:solidFill>
                <a:srgbClr val="FFFFFF"/>
              </a:solidFill>
            </a:endParaRPr>
          </a:p>
        </p:txBody>
      </p:sp>
      <p:sp>
        <p:nvSpPr>
          <p:cNvPr id="37" name="PageNumberBackground"/>
          <p:cNvSpPr/>
          <p:nvPr/>
        </p:nvSpPr>
        <p:spPr>
          <a:xfrm flipH="1">
            <a:off x="7747000" y="65532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dirty="0" smtClean="0">
                <a:solidFill>
                  <a:srgbClr val="FFFFFF"/>
                </a:solidFill>
              </a:rPr>
              <a:t>Page 21 of 23</a:t>
            </a:r>
            <a:endParaRPr lang="en-US" sz="1400" b="1" dirty="0">
              <a:solidFill>
                <a:srgbClr val="FFFFFF"/>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1334" y="3124200"/>
            <a:ext cx="4553585" cy="2991267"/>
          </a:xfrm>
          <a:prstGeom prst="rect">
            <a:avLst/>
          </a:prstGeom>
        </p:spPr>
      </p:pic>
    </p:spTree>
    <p:extLst>
      <p:ext uri="{BB962C8B-B14F-4D97-AF65-F5344CB8AC3E}">
        <p14:creationId xmlns:p14="http://schemas.microsoft.com/office/powerpoint/2010/main" val="3565607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073"/>
                                        </p:tgtEl>
                                        <p:attrNameLst>
                                          <p:attrName>style.visibility</p:attrName>
                                        </p:attrNameLst>
                                      </p:cBhvr>
                                      <p:to>
                                        <p:strVal val="visible"/>
                                      </p:to>
                                    </p:set>
                                    <p:animEffect transition="in" filter="fade">
                                      <p:cBhvr>
                                        <p:cTn id="7" dur="500"/>
                                        <p:tgtEl>
                                          <p:spTgt spid="45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GB" dirty="0" smtClean="0"/>
              <a:t>Activity </a:t>
            </a:r>
            <a:r>
              <a:rPr lang="en-GB" dirty="0" smtClean="0"/>
              <a:t>Network (Solution)</a:t>
            </a:r>
            <a:endParaRPr lang="en-US" dirty="0" smtClean="0"/>
          </a:p>
        </p:txBody>
      </p:sp>
      <p:sp>
        <p:nvSpPr>
          <p:cNvPr id="45067" name="sectionsBGFrame"/>
          <p:cNvSpPr/>
          <p:nvPr/>
        </p:nvSpPr>
        <p:spPr>
          <a:xfrm>
            <a:off x="0" y="0"/>
            <a:ext cx="9144000" cy="381000"/>
          </a:xfrm>
          <a:prstGeom prst="rect">
            <a:avLst/>
          </a:prstGeom>
          <a:solidFill>
            <a:srgbClr val="17375E"/>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68" name="section2"/>
          <p:cNvSpPr/>
          <p:nvPr/>
        </p:nvSpPr>
        <p:spPr>
          <a:xfrm>
            <a:off x="-1" y="8890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45069" name="sectionbox2_1"/>
          <p:cNvSpPr/>
          <p:nvPr/>
        </p:nvSpPr>
        <p:spPr>
          <a:xfrm>
            <a:off x="4318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0" name="sectionbox2_2"/>
          <p:cNvSpPr/>
          <p:nvPr/>
        </p:nvSpPr>
        <p:spPr>
          <a:xfrm>
            <a:off x="5080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1" name="sectionbox2_3"/>
          <p:cNvSpPr/>
          <p:nvPr/>
        </p:nvSpPr>
        <p:spPr>
          <a:xfrm>
            <a:off x="5842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2" name="sectionbox2_4"/>
          <p:cNvSpPr/>
          <p:nvPr/>
        </p:nvSpPr>
        <p:spPr>
          <a:xfrm>
            <a:off x="6604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4" name="sectionbox2_5"/>
          <p:cNvSpPr/>
          <p:nvPr/>
        </p:nvSpPr>
        <p:spPr>
          <a:xfrm>
            <a:off x="7366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5" name="sectionbox2_6"/>
          <p:cNvSpPr/>
          <p:nvPr/>
        </p:nvSpPr>
        <p:spPr>
          <a:xfrm>
            <a:off x="8128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6" name="section3"/>
          <p:cNvSpPr/>
          <p:nvPr/>
        </p:nvSpPr>
        <p:spPr>
          <a:xfrm>
            <a:off x="1269999" y="8890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45077" name="sectionbox3_1"/>
          <p:cNvSpPr/>
          <p:nvPr/>
        </p:nvSpPr>
        <p:spPr>
          <a:xfrm>
            <a:off x="17780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8" name="sectionbox3_2"/>
          <p:cNvSpPr/>
          <p:nvPr/>
        </p:nvSpPr>
        <p:spPr>
          <a:xfrm>
            <a:off x="18542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79" name="sectionbox3_3"/>
          <p:cNvSpPr/>
          <p:nvPr/>
        </p:nvSpPr>
        <p:spPr>
          <a:xfrm>
            <a:off x="19304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0" name="sectionbox3_4"/>
          <p:cNvSpPr/>
          <p:nvPr/>
        </p:nvSpPr>
        <p:spPr>
          <a:xfrm>
            <a:off x="20066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1" name="section4"/>
          <p:cNvSpPr/>
          <p:nvPr/>
        </p:nvSpPr>
        <p:spPr>
          <a:xfrm>
            <a:off x="2540000" y="8890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45082" name="sectionbox4_1"/>
          <p:cNvSpPr/>
          <p:nvPr/>
        </p:nvSpPr>
        <p:spPr>
          <a:xfrm>
            <a:off x="30607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3" name="sectionbox4_2"/>
          <p:cNvSpPr/>
          <p:nvPr/>
        </p:nvSpPr>
        <p:spPr>
          <a:xfrm>
            <a:off x="31369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4" name="sectionbox4_3"/>
          <p:cNvSpPr/>
          <p:nvPr/>
        </p:nvSpPr>
        <p:spPr>
          <a:xfrm>
            <a:off x="32131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5" name="sectionbox4_4"/>
          <p:cNvSpPr/>
          <p:nvPr/>
        </p:nvSpPr>
        <p:spPr>
          <a:xfrm>
            <a:off x="32893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6" name="sectionbox4_5"/>
          <p:cNvSpPr/>
          <p:nvPr/>
        </p:nvSpPr>
        <p:spPr>
          <a:xfrm>
            <a:off x="33655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87" name="section5"/>
          <p:cNvSpPr/>
          <p:nvPr/>
        </p:nvSpPr>
        <p:spPr>
          <a:xfrm>
            <a:off x="3924300" y="88900"/>
            <a:ext cx="2045329"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Schedule Representation</a:t>
            </a:r>
            <a:endParaRPr lang="en-US" sz="1400" u="sng">
              <a:solidFill>
                <a:srgbClr val="17375E"/>
              </a:solidFill>
            </a:endParaRPr>
          </a:p>
        </p:txBody>
      </p:sp>
      <p:sp>
        <p:nvSpPr>
          <p:cNvPr id="22528" name="sectionbox5_1"/>
          <p:cNvSpPr/>
          <p:nvPr/>
        </p:nvSpPr>
        <p:spPr>
          <a:xfrm>
            <a:off x="4737100" y="3810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29" name="sectionbox5_2"/>
          <p:cNvSpPr/>
          <p:nvPr/>
        </p:nvSpPr>
        <p:spPr>
          <a:xfrm>
            <a:off x="4813300" y="3810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3" name="sectionbox5_3"/>
          <p:cNvSpPr/>
          <p:nvPr/>
        </p:nvSpPr>
        <p:spPr>
          <a:xfrm>
            <a:off x="4889500" y="3810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4" name="sectionbox5_4"/>
          <p:cNvSpPr/>
          <p:nvPr/>
        </p:nvSpPr>
        <p:spPr>
          <a:xfrm>
            <a:off x="4965700" y="3810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5" name="sectionbox5_5"/>
          <p:cNvSpPr/>
          <p:nvPr/>
        </p:nvSpPr>
        <p:spPr>
          <a:xfrm>
            <a:off x="5041900" y="4191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6" name="sectionbox5_6"/>
          <p:cNvSpPr/>
          <p:nvPr/>
        </p:nvSpPr>
        <p:spPr>
          <a:xfrm>
            <a:off x="5118100" y="381000"/>
            <a:ext cx="38100" cy="381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7" name="section6"/>
          <p:cNvSpPr/>
          <p:nvPr/>
        </p:nvSpPr>
        <p:spPr>
          <a:xfrm>
            <a:off x="5968999" y="8890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538" name="sectionbox6_1"/>
          <p:cNvSpPr/>
          <p:nvPr/>
        </p:nvSpPr>
        <p:spPr>
          <a:xfrm>
            <a:off x="6578600" y="342900"/>
            <a:ext cx="38100" cy="38100"/>
          </a:xfrm>
          <a:prstGeom prst="ellipse">
            <a:avLst/>
          </a:prstGeom>
          <a:solidFill>
            <a:srgbClr val="FFFFFF"/>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9" name="PBBorder"/>
          <p:cNvSpPr/>
          <p:nvPr/>
        </p:nvSpPr>
        <p:spPr>
          <a:xfrm>
            <a:off x="0" y="0"/>
            <a:ext cx="9144000" cy="76200"/>
          </a:xfrm>
          <a:prstGeom prst="rect">
            <a:avLst/>
          </a:prstGeom>
          <a:solidFill>
            <a:srgbClr val="FFFFFF"/>
          </a:solidFill>
          <a:ln w="6350">
            <a:solidFill>
              <a:srgbClr val="1737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40" name="PB"/>
          <p:cNvSpPr/>
          <p:nvPr/>
        </p:nvSpPr>
        <p:spPr>
          <a:xfrm>
            <a:off x="0" y="0"/>
            <a:ext cx="8318500" cy="762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41" name="PageNumberBackground"/>
          <p:cNvSpPr/>
          <p:nvPr/>
        </p:nvSpPr>
        <p:spPr>
          <a:xfrm>
            <a:off x="8255000" y="76200"/>
            <a:ext cx="889000" cy="292100"/>
          </a:xfrm>
          <a:prstGeom prst="rect">
            <a:avLst/>
          </a:prstGeom>
          <a:noFill/>
          <a:ln w="0" cap="flat" cmpd="sng" algn="ctr">
            <a:noFill/>
            <a:prstDash val="solid"/>
          </a:ln>
          <a:effectLst/>
          <a:scene3d>
            <a:camera prst="orthographicFront"/>
            <a:lightRig rig="threePt" dir="l"/>
          </a:scene3d>
          <a:sp3d extrusionH="635000">
            <a:extrusionClr>
              <a:srgbClr val="17375E"/>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21/23</a:t>
            </a:r>
            <a:endParaRPr lang="en-US" sz="1400" b="1">
              <a:solidFill>
                <a:srgbClr val="FFFFFF"/>
              </a:solidFill>
            </a:endParaRPr>
          </a:p>
        </p:txBody>
      </p:sp>
      <p:sp>
        <p:nvSpPr>
          <p:cNvPr id="37" name="PageNumberBackground"/>
          <p:cNvSpPr/>
          <p:nvPr/>
        </p:nvSpPr>
        <p:spPr>
          <a:xfrm flipH="1">
            <a:off x="7747000" y="65532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dirty="0" smtClean="0">
                <a:solidFill>
                  <a:srgbClr val="FFFFFF"/>
                </a:solidFill>
              </a:rPr>
              <a:t>Page 21 of 23</a:t>
            </a:r>
            <a:endParaRPr lang="en-US" sz="1400" b="1" dirty="0">
              <a:solidFill>
                <a:srgbClr val="FFFFFF"/>
              </a:solidFill>
            </a:endParaRPr>
          </a:p>
        </p:txBody>
      </p:sp>
      <p:pic>
        <p:nvPicPr>
          <p:cNvPr id="3" name="Picture 2"/>
          <p:cNvPicPr>
            <a:picLocks noChangeAspect="1"/>
          </p:cNvPicPr>
          <p:nvPr/>
        </p:nvPicPr>
        <p:blipFill>
          <a:blip r:embed="rId3"/>
          <a:stretch>
            <a:fillRect/>
          </a:stretch>
        </p:blipFill>
        <p:spPr>
          <a:xfrm>
            <a:off x="736600" y="1600200"/>
            <a:ext cx="6396086" cy="45720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8999" y="499641"/>
            <a:ext cx="2971800" cy="1952187"/>
          </a:xfrm>
          <a:prstGeom prst="rect">
            <a:avLst/>
          </a:prstGeom>
        </p:spPr>
      </p:pic>
    </p:spTree>
    <p:extLst>
      <p:ext uri="{BB962C8B-B14F-4D97-AF65-F5344CB8AC3E}">
        <p14:creationId xmlns:p14="http://schemas.microsoft.com/office/powerpoint/2010/main" val="9660970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a:t>
            </a:r>
            <a:r>
              <a:rPr lang="en-US" dirty="0"/>
              <a:t>allocation chart</a:t>
            </a:r>
            <a:r>
              <a:rPr lang="en-GB" dirty="0" smtClean="0"/>
              <a:t> </a:t>
            </a:r>
            <a:endParaRPr lang="en-US" dirty="0"/>
          </a:p>
        </p:txBody>
      </p:sp>
      <p:pic>
        <p:nvPicPr>
          <p:cNvPr id="4" name="Content Placeholder 3" descr="23.7 Staff-alloc-chart.eps"/>
          <p:cNvPicPr>
            <a:picLocks noGrp="1" noChangeAspect="1"/>
          </p:cNvPicPr>
          <p:nvPr>
            <p:ph sz="quarter" idx="1"/>
          </p:nvPr>
        </p:nvPicPr>
        <p:blipFill>
          <a:blip r:embed="rId2">
            <a:duotone>
              <a:prstClr val="black"/>
              <a:schemeClr val="accent2">
                <a:tint val="45000"/>
                <a:satMod val="400000"/>
              </a:schemeClr>
            </a:duotone>
          </a:blip>
          <a:stretch>
            <a:fillRect/>
          </a:stretch>
        </p:blipFill>
        <p:spPr>
          <a:xfrm>
            <a:off x="1066800" y="1295400"/>
            <a:ext cx="6502140" cy="4975723"/>
          </a:xfrm>
        </p:spPr>
      </p:pic>
      <p:sp>
        <p:nvSpPr>
          <p:cNvPr id="5" name="Rectangle 4"/>
          <p:cNvSpPr/>
          <p:nvPr/>
        </p:nvSpPr>
        <p:spPr>
          <a:xfrm>
            <a:off x="3212275" y="4764975"/>
            <a:ext cx="1447800" cy="481013"/>
          </a:xfrm>
          <a:prstGeom prst="rect">
            <a:avLst/>
          </a:prstGeom>
          <a:noFill/>
          <a:ln>
            <a:solidFill>
              <a:srgbClr val="FF0000"/>
            </a:solidFill>
          </a:ln>
          <a:effectLst>
            <a:glow rad="101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9"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738477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22 of 23</a:t>
            </a:r>
            <a:endParaRPr lang="en-US" sz="1400" b="1">
              <a:solidFill>
                <a:srgbClr val="FFFFFF"/>
              </a:solidFill>
            </a:endParaRPr>
          </a:p>
        </p:txBody>
      </p:sp>
    </p:spTree>
    <p:extLst>
      <p:ext uri="{BB962C8B-B14F-4D97-AF65-F5344CB8AC3E}">
        <p14:creationId xmlns:p14="http://schemas.microsoft.com/office/powerpoint/2010/main" val="264815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4" name="Content Placeholder 3"/>
          <p:cNvSpPr>
            <a:spLocks noGrp="1"/>
          </p:cNvSpPr>
          <p:nvPr>
            <p:ph sz="quarter" idx="1"/>
          </p:nvPr>
        </p:nvSpPr>
        <p:spPr/>
        <p:txBody>
          <a:bodyPr>
            <a:normAutofit/>
          </a:bodyPr>
          <a:lstStyle/>
          <a:p>
            <a:r>
              <a:rPr lang="en-US" sz="2400" dirty="0"/>
              <a:t>Plan-driven development </a:t>
            </a:r>
          </a:p>
          <a:p>
            <a:pPr lvl="1"/>
            <a:r>
              <a:rPr lang="en-US" sz="2400" dirty="0" smtClean="0"/>
              <a:t>organized </a:t>
            </a:r>
            <a:r>
              <a:rPr lang="en-US" sz="2400" dirty="0"/>
              <a:t>around a complete project plan that defines the project activities, the planned effort, the activity schedule and who is responsible for each activity.</a:t>
            </a:r>
            <a:endParaRPr lang="en-GB" sz="2400" dirty="0"/>
          </a:p>
          <a:p>
            <a:r>
              <a:rPr lang="en-US" sz="2400" dirty="0"/>
              <a:t>Project scheduling </a:t>
            </a:r>
            <a:endParaRPr lang="en-US" sz="2400" dirty="0" smtClean="0"/>
          </a:p>
          <a:p>
            <a:pPr lvl="1"/>
            <a:r>
              <a:rPr lang="en-US" sz="2400" dirty="0" smtClean="0"/>
              <a:t>Bar </a:t>
            </a:r>
            <a:r>
              <a:rPr lang="en-US" sz="2400" dirty="0"/>
              <a:t>charts </a:t>
            </a:r>
            <a:r>
              <a:rPr lang="en-US" sz="2400" dirty="0" smtClean="0"/>
              <a:t>and </a:t>
            </a:r>
            <a:r>
              <a:rPr lang="en-US" sz="2400" dirty="0"/>
              <a:t>staffing </a:t>
            </a:r>
            <a:r>
              <a:rPr lang="en-US" sz="2400" dirty="0" smtClean="0"/>
              <a:t>timelines are </a:t>
            </a:r>
            <a:r>
              <a:rPr lang="en-US" sz="2400" dirty="0"/>
              <a:t>the most commonly used schedule representations</a:t>
            </a:r>
            <a:endParaRPr lang="en-US" sz="2100" dirty="0" smtClean="0"/>
          </a:p>
          <a:p>
            <a:pPr>
              <a:lnSpc>
                <a:spcPct val="90000"/>
              </a:lnSpc>
            </a:pPr>
            <a:r>
              <a:rPr lang="en-GB" sz="2400" dirty="0" smtClean="0"/>
              <a:t>Milestone is a predictable outcome of an activity where some formal report of progress should be presented to management. </a:t>
            </a:r>
          </a:p>
          <a:p>
            <a:pPr>
              <a:lnSpc>
                <a:spcPct val="90000"/>
              </a:lnSpc>
            </a:pPr>
            <a:r>
              <a:rPr lang="en-GB" sz="2400" dirty="0" smtClean="0"/>
              <a:t>A deliverable is a milestone that is delivered to the project customer.</a:t>
            </a:r>
          </a:p>
          <a:p>
            <a:pPr>
              <a:lnSpc>
                <a:spcPct val="90000"/>
              </a:lnSpc>
            </a:pPr>
            <a:endParaRPr lang="en-GB" sz="2500" dirty="0" smtClean="0"/>
          </a:p>
        </p:txBody>
      </p:sp>
      <p:sp>
        <p:nvSpPr>
          <p:cNvPr id="3" name="Slide Number Placeholder 2"/>
          <p:cNvSpPr>
            <a:spLocks noGrp="1"/>
          </p:cNvSpPr>
          <p:nvPr>
            <p:ph type="sldNum" sz="quarter" idx="12"/>
          </p:nvPr>
        </p:nvSpPr>
        <p:spPr/>
        <p:txBody>
          <a:bodyPr/>
          <a:lstStyle/>
          <a:p>
            <a:fld id="{E6EFA536-BF07-417E-9D69-F23A20C07272}" type="slidenum">
              <a:rPr lang="en-US" smtClean="0"/>
              <a:pPr/>
              <a:t>24</a:t>
            </a:fld>
            <a:endParaRPr lang="en-US"/>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9" name="section5"/>
          <p:cNvSpPr/>
          <p:nvPr/>
        </p:nvSpPr>
        <p:spPr>
          <a:xfrm>
            <a:off x="3924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Summary</a:t>
            </a:r>
            <a:endParaRPr lang="en-US" sz="1400" u="sng">
              <a:solidFill>
                <a:srgbClr val="17375E"/>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23 of 23</a:t>
            </a:r>
            <a:endParaRPr lang="en-US" sz="1400" b="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wipe(down)">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down)">
                                      <p:cBhvr>
                                        <p:cTn id="23" dur="500"/>
                                        <p:tgtEl>
                                          <p:spTgt spid="4">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wipe(down)">
                                      <p:cBhvr>
                                        <p:cTn id="2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Project planning process</a:t>
            </a:r>
          </a:p>
        </p:txBody>
      </p:sp>
      <p:sp>
        <p:nvSpPr>
          <p:cNvPr id="16387" name="Rectangle 3"/>
          <p:cNvSpPr>
            <a:spLocks noGrp="1" noChangeArrowheads="1"/>
          </p:cNvSpPr>
          <p:nvPr>
            <p:ph sz="quarter" idx="1"/>
          </p:nvPr>
        </p:nvSpPr>
        <p:spPr/>
        <p:txBody>
          <a:bodyPr/>
          <a:lstStyle/>
          <a:p>
            <a:pPr eaLnBrk="1" hangingPunct="1"/>
            <a:endParaRPr lang="en-US" dirty="0" smtClean="0"/>
          </a:p>
          <a:p>
            <a:pPr eaLnBrk="1" hangingPunct="1"/>
            <a:r>
              <a:rPr lang="en-US" dirty="0" smtClean="0"/>
              <a:t>Assess the project constraints</a:t>
            </a:r>
          </a:p>
          <a:p>
            <a:pPr lvl="1" eaLnBrk="1" hangingPunct="1"/>
            <a:r>
              <a:rPr lang="en-US" dirty="0" smtClean="0"/>
              <a:t>Required delivery date</a:t>
            </a:r>
          </a:p>
          <a:p>
            <a:pPr lvl="1" eaLnBrk="1" hangingPunct="1"/>
            <a:r>
              <a:rPr lang="en-US" dirty="0" smtClean="0"/>
              <a:t>Staff available</a:t>
            </a:r>
          </a:p>
          <a:p>
            <a:pPr lvl="1" eaLnBrk="1" hangingPunct="1"/>
            <a:r>
              <a:rPr lang="en-US" dirty="0" smtClean="0"/>
              <a:t>Overall budget ……..</a:t>
            </a:r>
          </a:p>
          <a:p>
            <a:pPr eaLnBrk="1" hangingPunct="1"/>
            <a:endParaRPr lang="en-US" dirty="0" smtClean="0"/>
          </a:p>
          <a:p>
            <a:pPr eaLnBrk="1" hangingPunct="1"/>
            <a:r>
              <a:rPr lang="en-US" dirty="0" smtClean="0"/>
              <a:t>Define Process milestone and deliverables</a:t>
            </a:r>
          </a:p>
        </p:txBody>
      </p:sp>
      <p:sp>
        <p:nvSpPr>
          <p:cNvPr id="11266" name="Slide Number Placeholder 5"/>
          <p:cNvSpPr>
            <a:spLocks noGrp="1"/>
          </p:cNvSpPr>
          <p:nvPr>
            <p:ph type="sldNum" sz="quarter" idx="12"/>
          </p:nvPr>
        </p:nvSpPr>
        <p:spPr>
          <a:noFill/>
        </p:spPr>
        <p:txBody>
          <a:bodyPr/>
          <a:lstStyle/>
          <a:p>
            <a:fld id="{D588C18F-B8A3-4FDC-B107-A90D481AF3C5}" type="slidenum">
              <a:rPr lang="en-US"/>
              <a:pPr/>
              <a:t>3</a:t>
            </a:fld>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6"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98507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23</a:t>
            </a:r>
            <a:endParaRPr lang="en-US" sz="1400" b="1">
              <a:solidFill>
                <a:srgbClr val="FFFFFF"/>
              </a:solidFill>
            </a:endParaRPr>
          </a:p>
        </p:txBody>
      </p:sp>
    </p:spTree>
    <p:extLst>
      <p:ext uri="{BB962C8B-B14F-4D97-AF65-F5344CB8AC3E}">
        <p14:creationId xmlns:p14="http://schemas.microsoft.com/office/powerpoint/2010/main" val="8467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387">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387">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387">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38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dirty="0" smtClean="0"/>
              <a:t>Milestones &amp; Deliverables</a:t>
            </a:r>
          </a:p>
        </p:txBody>
      </p:sp>
      <p:sp>
        <p:nvSpPr>
          <p:cNvPr id="21507" name="Rectangle 3"/>
          <p:cNvSpPr>
            <a:spLocks noGrp="1" noChangeArrowheads="1"/>
          </p:cNvSpPr>
          <p:nvPr>
            <p:ph sz="quarter" idx="1"/>
          </p:nvPr>
        </p:nvSpPr>
        <p:spPr/>
        <p:txBody>
          <a:bodyPr>
            <a:normAutofit/>
          </a:bodyPr>
          <a:lstStyle/>
          <a:p>
            <a:r>
              <a:rPr lang="en-GB" b="1" i="1" dirty="0" smtClean="0"/>
              <a:t>Milestones</a:t>
            </a:r>
          </a:p>
          <a:p>
            <a:pPr lvl="1"/>
            <a:r>
              <a:rPr lang="en-GB" dirty="0" smtClean="0"/>
              <a:t> end-point of a process activity. </a:t>
            </a:r>
          </a:p>
          <a:p>
            <a:pPr lvl="1"/>
            <a:r>
              <a:rPr lang="en-US" dirty="0" smtClean="0"/>
              <a:t>points </a:t>
            </a:r>
            <a:r>
              <a:rPr lang="en-US" dirty="0"/>
              <a:t>in the schedule against which you can assess progress, </a:t>
            </a:r>
            <a:endParaRPr lang="en-US" dirty="0" smtClean="0"/>
          </a:p>
          <a:p>
            <a:pPr lvl="1"/>
            <a:r>
              <a:rPr lang="en-US" dirty="0" smtClean="0"/>
              <a:t>e.g., handover </a:t>
            </a:r>
            <a:r>
              <a:rPr lang="en-US" dirty="0"/>
              <a:t>of the system for testing. </a:t>
            </a:r>
          </a:p>
          <a:p>
            <a:pPr eaLnBrk="1" hangingPunct="1"/>
            <a:endParaRPr lang="en-GB" dirty="0" smtClean="0"/>
          </a:p>
          <a:p>
            <a:pPr eaLnBrk="1" hangingPunct="1"/>
            <a:r>
              <a:rPr lang="en-GB" b="1" i="1" dirty="0" smtClean="0"/>
              <a:t>Deliverables</a:t>
            </a:r>
            <a:r>
              <a:rPr lang="en-GB" dirty="0" smtClean="0"/>
              <a:t> </a:t>
            </a:r>
          </a:p>
          <a:p>
            <a:pPr lvl="1"/>
            <a:r>
              <a:rPr lang="en-GB" dirty="0" smtClean="0"/>
              <a:t>project results delivered to customers.</a:t>
            </a:r>
          </a:p>
          <a:p>
            <a:pPr lvl="1"/>
            <a:r>
              <a:rPr lang="en-US" dirty="0"/>
              <a:t>e.g. a requirements document for the system</a:t>
            </a:r>
            <a:endParaRPr lang="en-US" dirty="0" smtClean="0"/>
          </a:p>
        </p:txBody>
      </p:sp>
      <p:sp>
        <p:nvSpPr>
          <p:cNvPr id="16386" name="Slide Number Placeholder 5"/>
          <p:cNvSpPr>
            <a:spLocks noGrp="1"/>
          </p:cNvSpPr>
          <p:nvPr>
            <p:ph type="sldNum" sz="quarter" idx="12"/>
          </p:nvPr>
        </p:nvSpPr>
        <p:spPr>
          <a:noFill/>
        </p:spPr>
        <p:txBody>
          <a:bodyPr/>
          <a:lstStyle/>
          <a:p>
            <a:fld id="{B33D01A2-C312-4FAA-ABBB-C608FCB68803}" type="slidenum">
              <a:rPr lang="ar-SA"/>
              <a:pPr/>
              <a:t>4</a:t>
            </a:fld>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6"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132190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23</a:t>
            </a:r>
            <a:endParaRPr lang="en-US" sz="1400" b="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50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50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50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50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stages</a:t>
            </a:r>
            <a:endParaRPr lang="en-US" dirty="0"/>
          </a:p>
        </p:txBody>
      </p:sp>
      <p:sp>
        <p:nvSpPr>
          <p:cNvPr id="3" name="Content Placeholder 2"/>
          <p:cNvSpPr>
            <a:spLocks noGrp="1"/>
          </p:cNvSpPr>
          <p:nvPr>
            <p:ph sz="quarter" idx="1"/>
          </p:nvPr>
        </p:nvSpPr>
        <p:spPr/>
        <p:txBody>
          <a:bodyPr>
            <a:normAutofit lnSpcReduction="10000"/>
          </a:bodyPr>
          <a:lstStyle/>
          <a:p>
            <a:pPr marL="514350" indent="-514350">
              <a:buFont typeface="+mj-lt"/>
              <a:buAutoNum type="arabicPeriod"/>
            </a:pPr>
            <a:r>
              <a:rPr lang="en-US" b="1" dirty="0" smtClean="0"/>
              <a:t>Proposal stage</a:t>
            </a:r>
            <a:r>
              <a:rPr lang="en-US" dirty="0" smtClean="0"/>
              <a:t>:  </a:t>
            </a:r>
            <a:br>
              <a:rPr lang="en-US" dirty="0" smtClean="0"/>
            </a:br>
            <a:r>
              <a:rPr lang="en-US" dirty="0" smtClean="0"/>
              <a:t>when you are bidding for a contract to develop or provide a software system. </a:t>
            </a:r>
          </a:p>
          <a:p>
            <a:pPr marL="514350" indent="-514350">
              <a:buFont typeface="+mj-lt"/>
              <a:buAutoNum type="arabicPeriod"/>
            </a:pPr>
            <a:r>
              <a:rPr lang="en-US" b="1" dirty="0" smtClean="0"/>
              <a:t>Project startup phase</a:t>
            </a:r>
            <a:r>
              <a:rPr lang="en-US" dirty="0" smtClean="0"/>
              <a:t>: </a:t>
            </a:r>
            <a:br>
              <a:rPr lang="en-US" dirty="0" smtClean="0"/>
            </a:br>
            <a:r>
              <a:rPr lang="en-US" dirty="0" smtClean="0"/>
              <a:t>when you have to plan who will work on the project, how the project will be broken down into increments, how resources will be allocated across your company, etc. </a:t>
            </a:r>
          </a:p>
          <a:p>
            <a:pPr marL="514350" indent="-514350">
              <a:buFont typeface="+mj-lt"/>
              <a:buAutoNum type="arabicPeriod"/>
            </a:pPr>
            <a:r>
              <a:rPr lang="en-US" b="1" dirty="0" smtClean="0"/>
              <a:t>Periodically throughout the project</a:t>
            </a:r>
            <a:r>
              <a:rPr lang="en-US" dirty="0"/>
              <a:t>:</a:t>
            </a:r>
            <a:r>
              <a:rPr lang="en-US" dirty="0" smtClean="0"/>
              <a:t> </a:t>
            </a:r>
            <a:br>
              <a:rPr lang="en-US" dirty="0" smtClean="0"/>
            </a:br>
            <a:r>
              <a:rPr lang="en-US" dirty="0" smtClean="0"/>
              <a:t>when you modify your plan in the light of experience gained and information from monitoring the progress of the work. </a:t>
            </a:r>
            <a:endParaRPr lang="en-US" dirty="0"/>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8"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165873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23</a:t>
            </a:r>
            <a:endParaRPr lang="en-US" sz="1400" b="1">
              <a:solidFill>
                <a:srgbClr val="FFFFFF"/>
              </a:solidFill>
            </a:endParaRPr>
          </a:p>
        </p:txBody>
      </p:sp>
    </p:spTree>
    <p:extLst>
      <p:ext uri="{BB962C8B-B14F-4D97-AF65-F5344CB8AC3E}">
        <p14:creationId xmlns:p14="http://schemas.microsoft.com/office/powerpoint/2010/main" val="3410895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Plan-driven development</a:t>
            </a:r>
            <a:endParaRPr lang="en-US" dirty="0"/>
          </a:p>
        </p:txBody>
      </p:sp>
      <p:sp>
        <p:nvSpPr>
          <p:cNvPr id="3" name="Content Placeholder 2"/>
          <p:cNvSpPr>
            <a:spLocks noGrp="1"/>
          </p:cNvSpPr>
          <p:nvPr>
            <p:ph sz="quarter" idx="1"/>
          </p:nvPr>
        </p:nvSpPr>
        <p:spPr/>
        <p:txBody>
          <a:bodyPr/>
          <a:lstStyle/>
          <a:p>
            <a:r>
              <a:rPr lang="en-US" dirty="0" smtClean="0"/>
              <a:t>Plan-driven or plan-based development </a:t>
            </a:r>
            <a:br>
              <a:rPr lang="en-US" dirty="0" smtClean="0"/>
            </a:br>
            <a:r>
              <a:rPr lang="en-US" dirty="0" smtClean="0"/>
              <a:t>is an approach to software engineering </a:t>
            </a:r>
            <a:br>
              <a:rPr lang="en-US" dirty="0" smtClean="0"/>
            </a:br>
            <a:r>
              <a:rPr lang="en-US" dirty="0" smtClean="0"/>
              <a:t>where the development process is planned in detail. </a:t>
            </a:r>
          </a:p>
          <a:p>
            <a:pPr lvl="1"/>
            <a:r>
              <a:rPr lang="en-US" dirty="0" smtClean="0"/>
              <a:t>Plan-driven development is based on engineering project management  techniques and is the ‘traditional’ way of managing large software development projects. </a:t>
            </a:r>
          </a:p>
          <a:p>
            <a:r>
              <a:rPr lang="en-US" dirty="0" smtClean="0"/>
              <a:t>A project plan is created that records the work to be done, who will do it, the development schedule and the work products. </a:t>
            </a:r>
          </a:p>
          <a:p>
            <a:r>
              <a:rPr lang="en-US" dirty="0" smtClean="0"/>
              <a:t>Managers use the plan to support project decision making and as a way of measuring progress. </a:t>
            </a:r>
            <a:endParaRPr lang="en-US" dirty="0"/>
          </a:p>
        </p:txBody>
      </p:sp>
      <p:grpSp>
        <p:nvGrpSpPr>
          <p:cNvPr id="4" name="Group 3"/>
          <p:cNvGrpSpPr/>
          <p:nvPr/>
        </p:nvGrpSpPr>
        <p:grpSpPr>
          <a:xfrm>
            <a:off x="6324601" y="406400"/>
            <a:ext cx="2438401" cy="1391194"/>
            <a:chOff x="5203650" y="328004"/>
            <a:chExt cx="3924136" cy="2238858"/>
          </a:xfrm>
        </p:grpSpPr>
        <p:sp>
          <p:nvSpPr>
            <p:cNvPr id="5" name="Horizontal Scroll 4"/>
            <p:cNvSpPr/>
            <p:nvPr/>
          </p:nvSpPr>
          <p:spPr>
            <a:xfrm>
              <a:off x="6131796" y="638504"/>
              <a:ext cx="2995990" cy="1371603"/>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000" dirty="0" smtClean="0"/>
                <a:t>23.2</a:t>
              </a:r>
              <a:endParaRPr lang="en-US" sz="4000"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9"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20"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21"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B"/>
          <p:cNvSpPr/>
          <p:nvPr/>
        </p:nvSpPr>
        <p:spPr>
          <a:xfrm>
            <a:off x="12700" y="6718300"/>
            <a:ext cx="199555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23</a:t>
            </a:r>
            <a:endParaRPr lang="en-US" sz="1400" b="1">
              <a:solidFill>
                <a:srgbClr val="FFFFFF"/>
              </a:solidFill>
            </a:endParaRPr>
          </a:p>
        </p:txBody>
      </p:sp>
    </p:spTree>
    <p:extLst>
      <p:ext uri="{BB962C8B-B14F-4D97-AF65-F5344CB8AC3E}">
        <p14:creationId xmlns:p14="http://schemas.microsoft.com/office/powerpoint/2010/main" val="423833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Plan-driven development – pros and cons</a:t>
            </a:r>
            <a:endParaRPr lang="en-US" dirty="0"/>
          </a:p>
        </p:txBody>
      </p:sp>
      <p:sp>
        <p:nvSpPr>
          <p:cNvPr id="3" name="Content Placeholder 2"/>
          <p:cNvSpPr>
            <a:spLocks noGrp="1"/>
          </p:cNvSpPr>
          <p:nvPr>
            <p:ph sz="quarter" idx="1"/>
          </p:nvPr>
        </p:nvSpPr>
        <p:spPr>
          <a:xfrm>
            <a:off x="1028700" y="1219200"/>
            <a:ext cx="7658100" cy="4937760"/>
          </a:xfrm>
        </p:spPr>
        <p:txBody>
          <a:bodyPr/>
          <a:lstStyle/>
          <a:p>
            <a:pPr marL="0" indent="0">
              <a:buNone/>
            </a:pPr>
            <a:r>
              <a:rPr lang="en-US" dirty="0" smtClean="0"/>
              <a:t>early planning allows organizational issues (availability of staff, other projects, etc.) to be closely taken into account, and that potential problems and dependencies are discovered before the project starts, rather than once the project is underway.</a:t>
            </a:r>
            <a:r>
              <a:rPr lang="en-GB" dirty="0" smtClean="0"/>
              <a:t> </a:t>
            </a:r>
            <a:endParaRPr lang="en-US" dirty="0" smtClean="0"/>
          </a:p>
          <a:p>
            <a:pPr marL="0" indent="0">
              <a:buNone/>
            </a:pPr>
            <a:endParaRPr lang="en-US" dirty="0" smtClean="0"/>
          </a:p>
          <a:p>
            <a:pPr marL="0" indent="0">
              <a:buNone/>
            </a:pPr>
            <a:r>
              <a:rPr lang="en-US" dirty="0" smtClean="0"/>
              <a:t>many early decisions have to be revised because of changes to the environment in which the software is to be developed and used. </a:t>
            </a:r>
          </a:p>
        </p:txBody>
      </p:sp>
      <p:pic>
        <p:nvPicPr>
          <p:cNvPr id="307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3928" y="1295400"/>
            <a:ext cx="754772" cy="946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322817" y="3777892"/>
            <a:ext cx="694008" cy="870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9"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233238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23</a:t>
            </a:r>
            <a:endParaRPr lang="en-US" sz="1400" b="1">
              <a:solidFill>
                <a:srgbClr val="FFFFFF"/>
              </a:solidFill>
            </a:endParaRPr>
          </a:p>
        </p:txBody>
      </p:sp>
    </p:spTree>
    <p:extLst>
      <p:ext uri="{BB962C8B-B14F-4D97-AF65-F5344CB8AC3E}">
        <p14:creationId xmlns:p14="http://schemas.microsoft.com/office/powerpoint/2010/main" val="401060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3872147" y="990600"/>
            <a:ext cx="3595453" cy="5004807"/>
            <a:chOff x="3301888" y="1319794"/>
            <a:chExt cx="4276725" cy="5953125"/>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296782">
              <a:off x="3301888" y="1319794"/>
              <a:ext cx="4276725" cy="595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2"/>
            <p:cNvSpPr txBox="1">
              <a:spLocks/>
            </p:cNvSpPr>
            <p:nvPr/>
          </p:nvSpPr>
          <p:spPr>
            <a:xfrm rot="21246470">
              <a:off x="3514303" y="1652174"/>
              <a:ext cx="3667736" cy="5333138"/>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buNone/>
              </a:pPr>
              <a:r>
                <a:rPr lang="en-US" dirty="0" smtClean="0"/>
                <a:t>         Project Plan </a:t>
              </a:r>
            </a:p>
            <a:p>
              <a:pPr marL="0" indent="0">
                <a:buNone/>
              </a:pPr>
              <a:endParaRPr lang="en-US" dirty="0" smtClean="0"/>
            </a:p>
            <a:p>
              <a:pPr lvl="1"/>
              <a:r>
                <a:rPr lang="en-US" sz="1800" dirty="0" smtClean="0"/>
                <a:t>Introduction	</a:t>
              </a:r>
              <a:endParaRPr lang="en-GB" sz="1800" dirty="0" smtClean="0"/>
            </a:p>
            <a:p>
              <a:pPr lvl="1"/>
              <a:r>
                <a:rPr lang="en-US" sz="1800" dirty="0" smtClean="0"/>
                <a:t>Project organization</a:t>
              </a:r>
              <a:endParaRPr lang="en-GB" sz="1800" dirty="0" smtClean="0"/>
            </a:p>
            <a:p>
              <a:pPr lvl="1"/>
              <a:r>
                <a:rPr lang="en-US" sz="1800" dirty="0" smtClean="0"/>
                <a:t>Risk analysis</a:t>
              </a:r>
              <a:endParaRPr lang="en-GB" sz="1800" dirty="0" smtClean="0"/>
            </a:p>
            <a:p>
              <a:pPr lvl="1"/>
              <a:r>
                <a:rPr lang="en-US" sz="1800" dirty="0" smtClean="0"/>
                <a:t>Hardware and software resource requirements</a:t>
              </a:r>
              <a:endParaRPr lang="en-GB" sz="1800" dirty="0" smtClean="0"/>
            </a:p>
            <a:p>
              <a:pPr lvl="1"/>
              <a:r>
                <a:rPr lang="en-US" sz="1800" dirty="0" smtClean="0"/>
                <a:t>Work breakdown </a:t>
              </a:r>
            </a:p>
            <a:p>
              <a:pPr lvl="1"/>
              <a:r>
                <a:rPr lang="en-US" sz="1800" dirty="0" smtClean="0"/>
                <a:t>Project schedule</a:t>
              </a:r>
              <a:endParaRPr lang="en-GB" sz="1800" dirty="0" smtClean="0"/>
            </a:p>
            <a:p>
              <a:pPr lvl="1"/>
              <a:r>
                <a:rPr lang="en-US" sz="1800" dirty="0" smtClean="0"/>
                <a:t>Monitoring and reporting mechanisms </a:t>
              </a:r>
              <a:endParaRPr lang="en-US" sz="1800" dirty="0"/>
            </a:p>
          </p:txBody>
        </p:sp>
      </p:grpSp>
      <p:sp>
        <p:nvSpPr>
          <p:cNvPr id="2" name="Title 1"/>
          <p:cNvSpPr>
            <a:spLocks noGrp="1"/>
          </p:cNvSpPr>
          <p:nvPr>
            <p:ph type="title"/>
          </p:nvPr>
        </p:nvSpPr>
        <p:spPr/>
        <p:txBody>
          <a:bodyPr/>
          <a:lstStyle/>
          <a:p>
            <a:r>
              <a:rPr lang="en-US" dirty="0" smtClean="0"/>
              <a:t>Project plans</a:t>
            </a:r>
            <a:endParaRPr lang="en-US" dirty="0"/>
          </a:p>
        </p:txBody>
      </p:sp>
      <p:sp>
        <p:nvSpPr>
          <p:cNvPr id="3" name="Content Placeholder 2"/>
          <p:cNvSpPr>
            <a:spLocks noGrp="1"/>
          </p:cNvSpPr>
          <p:nvPr>
            <p:ph sz="quarter" idx="1"/>
          </p:nvPr>
        </p:nvSpPr>
        <p:spPr>
          <a:xfrm>
            <a:off x="457200" y="1219200"/>
            <a:ext cx="2971800" cy="5333137"/>
          </a:xfrm>
        </p:spPr>
        <p:txBody>
          <a:bodyPr>
            <a:normAutofit/>
          </a:bodyPr>
          <a:lstStyle/>
          <a:p>
            <a:r>
              <a:rPr lang="en-US" dirty="0" smtClean="0"/>
              <a:t>project plan sets out the resources </a:t>
            </a:r>
            <a:br>
              <a:rPr lang="en-US" dirty="0" smtClean="0"/>
            </a:br>
            <a:r>
              <a:rPr lang="en-US" dirty="0" smtClean="0"/>
              <a:t>available to the project, the work breakdown and a schedule for carrying out the work. </a:t>
            </a:r>
          </a:p>
        </p:txBody>
      </p:sp>
      <p:grpSp>
        <p:nvGrpSpPr>
          <p:cNvPr id="4" name="Group 3"/>
          <p:cNvGrpSpPr/>
          <p:nvPr/>
        </p:nvGrpSpPr>
        <p:grpSpPr>
          <a:xfrm>
            <a:off x="6629400" y="228600"/>
            <a:ext cx="1905000" cy="1127125"/>
            <a:chOff x="5203650" y="328004"/>
            <a:chExt cx="3783987" cy="2238858"/>
          </a:xfrm>
        </p:grpSpPr>
        <p:sp>
          <p:nvSpPr>
            <p:cNvPr id="5" name="Horizontal Scroll 4"/>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smtClean="0"/>
                <a:t>23.2.1</a:t>
              </a:r>
              <a:endParaRPr lang="en-US" sz="3200"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21"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22"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23"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PB"/>
          <p:cNvSpPr/>
          <p:nvPr/>
        </p:nvSpPr>
        <p:spPr>
          <a:xfrm>
            <a:off x="12700" y="6718300"/>
            <a:ext cx="266920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23</a:t>
            </a:r>
            <a:endParaRPr lang="en-US" sz="1400" b="1">
              <a:solidFill>
                <a:srgbClr val="FFFFFF"/>
              </a:solidFill>
            </a:endParaRPr>
          </a:p>
        </p:txBody>
      </p:sp>
    </p:spTree>
    <p:extLst>
      <p:ext uri="{BB962C8B-B14F-4D97-AF65-F5344CB8AC3E}">
        <p14:creationId xmlns:p14="http://schemas.microsoft.com/office/powerpoint/2010/main" val="88037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a:t>
            </a:r>
            <a:r>
              <a:rPr lang="en-US" dirty="0"/>
              <a:t>plan supplements</a:t>
            </a:r>
            <a:r>
              <a:rPr lang="en-GB" dirty="0" smtClean="0"/>
              <a:t> </a:t>
            </a:r>
            <a:endParaRPr lang="en-US" dirty="0"/>
          </a:p>
        </p:txBody>
      </p:sp>
      <p:graphicFrame>
        <p:nvGraphicFramePr>
          <p:cNvPr id="4" name="Content Placeholder 3"/>
          <p:cNvGraphicFramePr>
            <a:graphicFrameLocks noGrp="1"/>
          </p:cNvGraphicFramePr>
          <p:nvPr>
            <p:ph sz="quarter" idx="1"/>
          </p:nvPr>
        </p:nvGraphicFramePr>
        <p:xfrm>
          <a:off x="457200" y="1958946"/>
          <a:ext cx="8229600" cy="3322320"/>
        </p:xfrm>
        <a:graphic>
          <a:graphicData uri="http://schemas.openxmlformats.org/drawingml/2006/table">
            <a:tbl>
              <a:tblPr firstRow="1" bandRow="1">
                <a:tableStyleId>{5C22544A-7EE6-4342-B048-85BDC9FD1C3A}</a:tableStyleId>
              </a:tblPr>
              <a:tblGrid>
                <a:gridCol w="3096360">
                  <a:extLst>
                    <a:ext uri="{9D8B030D-6E8A-4147-A177-3AD203B41FA5}">
                      <a16:colId xmlns:a16="http://schemas.microsoft.com/office/drawing/2014/main" val="20000"/>
                    </a:ext>
                  </a:extLst>
                </a:gridCol>
                <a:gridCol w="5133240">
                  <a:extLst>
                    <a:ext uri="{9D8B030D-6E8A-4147-A177-3AD203B41FA5}">
                      <a16:colId xmlns:a16="http://schemas.microsoft.com/office/drawing/2014/main" val="20001"/>
                    </a:ext>
                  </a:extLst>
                </a:gridCol>
              </a:tblGrid>
              <a:tr h="370840">
                <a:tc>
                  <a:txBody>
                    <a:bodyPr/>
                    <a:lstStyle/>
                    <a:p>
                      <a:pPr algn="just">
                        <a:spcAft>
                          <a:spcPts val="0"/>
                        </a:spcAft>
                      </a:pPr>
                      <a:r>
                        <a:rPr lang="en-US" sz="1600" b="1" dirty="0" smtClean="0">
                          <a:solidFill>
                            <a:srgbClr val="000000"/>
                          </a:solidFill>
                          <a:latin typeface="Arial"/>
                          <a:ea typeface="Times New Roman"/>
                          <a:cs typeface="Arial"/>
                        </a:rPr>
                        <a:t>Plan</a:t>
                      </a:r>
                      <a:endParaRPr lang="en-GB" sz="1600" b="1" dirty="0">
                        <a:solidFill>
                          <a:srgbClr val="000000"/>
                        </a:solidFill>
                        <a:latin typeface="Arial"/>
                        <a:ea typeface="Times New Roman"/>
                        <a:cs typeface="Arial"/>
                      </a:endParaRPr>
                    </a:p>
                  </a:txBody>
                  <a:tcPr marL="54610" marR="54610" marT="91440" marB="91440"/>
                </a:tc>
                <a:tc>
                  <a:txBody>
                    <a:bodyPr/>
                    <a:lstStyle/>
                    <a:p>
                      <a:pPr algn="just">
                        <a:spcAft>
                          <a:spcPts val="0"/>
                        </a:spcAft>
                      </a:pPr>
                      <a:r>
                        <a:rPr lang="en-US" sz="1600" b="1" dirty="0" smtClean="0">
                          <a:solidFill>
                            <a:srgbClr val="000000"/>
                          </a:solidFill>
                          <a:latin typeface="Arial"/>
                          <a:ea typeface="Times New Roman"/>
                          <a:cs typeface="Arial"/>
                        </a:rPr>
                        <a:t>Description</a:t>
                      </a:r>
                      <a:endParaRPr lang="en-GB" sz="1600" b="1" dirty="0">
                        <a:solidFill>
                          <a:srgbClr val="000000"/>
                        </a:solidFill>
                        <a:latin typeface="Arial"/>
                        <a:ea typeface="Times New Roman"/>
                        <a:cs typeface="Arial"/>
                      </a:endParaRPr>
                    </a:p>
                  </a:txBody>
                  <a:tcPr marL="54610" marR="54610" marT="91440" marB="91440"/>
                </a:tc>
                <a:extLst>
                  <a:ext uri="{0D108BD9-81ED-4DB2-BD59-A6C34878D82A}">
                    <a16:rowId xmlns:a16="http://schemas.microsoft.com/office/drawing/2014/main" val="10000"/>
                  </a:ext>
                </a:extLst>
              </a:tr>
              <a:tr h="370840">
                <a:tc>
                  <a:txBody>
                    <a:bodyPr/>
                    <a:lstStyle/>
                    <a:p>
                      <a:pPr algn="l">
                        <a:spcAft>
                          <a:spcPts val="0"/>
                        </a:spcAft>
                      </a:pPr>
                      <a:r>
                        <a:rPr lang="en-US" sz="1600" dirty="0" smtClean="0">
                          <a:solidFill>
                            <a:srgbClr val="000000"/>
                          </a:solidFill>
                          <a:latin typeface="Arial"/>
                          <a:ea typeface="Times New Roman"/>
                          <a:cs typeface="Arial"/>
                        </a:rPr>
                        <a:t>Quality plan</a:t>
                      </a:r>
                      <a:endParaRPr lang="en-GB" sz="1600" dirty="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dirty="0" smtClean="0">
                          <a:solidFill>
                            <a:srgbClr val="000000"/>
                          </a:solidFill>
                          <a:latin typeface="Arial"/>
                          <a:ea typeface="Times New Roman"/>
                          <a:cs typeface="Arial"/>
                        </a:rPr>
                        <a:t>Describes the quality procedures and standards that will be used in a project.  </a:t>
                      </a:r>
                      <a:endParaRPr lang="en-GB" sz="1600" dirty="0">
                        <a:solidFill>
                          <a:srgbClr val="000000"/>
                        </a:solidFill>
                        <a:latin typeface="Arial"/>
                        <a:ea typeface="Times New Roman"/>
                        <a:cs typeface="Arial"/>
                      </a:endParaRPr>
                    </a:p>
                  </a:txBody>
                  <a:tcPr marL="54610" marR="54610" marT="0" marB="91440"/>
                </a:tc>
                <a:extLst>
                  <a:ext uri="{0D108BD9-81ED-4DB2-BD59-A6C34878D82A}">
                    <a16:rowId xmlns:a16="http://schemas.microsoft.com/office/drawing/2014/main" val="10001"/>
                  </a:ext>
                </a:extLst>
              </a:tr>
              <a:tr h="370840">
                <a:tc>
                  <a:txBody>
                    <a:bodyPr/>
                    <a:lstStyle/>
                    <a:p>
                      <a:pPr algn="l">
                        <a:spcAft>
                          <a:spcPts val="0"/>
                        </a:spcAft>
                      </a:pPr>
                      <a:r>
                        <a:rPr lang="en-US" sz="1600" dirty="0" smtClean="0">
                          <a:solidFill>
                            <a:srgbClr val="000000"/>
                          </a:solidFill>
                          <a:latin typeface="Arial"/>
                          <a:ea typeface="Times New Roman"/>
                          <a:cs typeface="Arial"/>
                        </a:rPr>
                        <a:t>Validation plan </a:t>
                      </a:r>
                      <a:endParaRPr lang="en-GB" sz="1600" dirty="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dirty="0" smtClean="0">
                          <a:solidFill>
                            <a:srgbClr val="000000"/>
                          </a:solidFill>
                          <a:latin typeface="Arial"/>
                          <a:ea typeface="Times New Roman"/>
                          <a:cs typeface="Arial"/>
                        </a:rPr>
                        <a:t>Describes the approach, resources, and schedule used for system validation.  </a:t>
                      </a:r>
                      <a:endParaRPr lang="en-GB" sz="1600" dirty="0">
                        <a:solidFill>
                          <a:srgbClr val="000000"/>
                        </a:solidFill>
                        <a:latin typeface="Arial"/>
                        <a:ea typeface="Times New Roman"/>
                        <a:cs typeface="Arial"/>
                      </a:endParaRPr>
                    </a:p>
                  </a:txBody>
                  <a:tcPr marL="54610" marR="54610" marT="0" marB="91440"/>
                </a:tc>
                <a:extLst>
                  <a:ext uri="{0D108BD9-81ED-4DB2-BD59-A6C34878D82A}">
                    <a16:rowId xmlns:a16="http://schemas.microsoft.com/office/drawing/2014/main" val="10002"/>
                  </a:ext>
                </a:extLst>
              </a:tr>
              <a:tr h="370840">
                <a:tc>
                  <a:txBody>
                    <a:bodyPr/>
                    <a:lstStyle/>
                    <a:p>
                      <a:pPr algn="l">
                        <a:spcAft>
                          <a:spcPts val="0"/>
                        </a:spcAft>
                      </a:pPr>
                      <a:r>
                        <a:rPr lang="en-US" sz="1600" dirty="0">
                          <a:solidFill>
                            <a:srgbClr val="000000"/>
                          </a:solidFill>
                          <a:latin typeface="Arial"/>
                          <a:ea typeface="Times New Roman"/>
                          <a:cs typeface="Arial"/>
                        </a:rPr>
                        <a:t>Configuration management plan</a:t>
                      </a:r>
                      <a:endParaRPr lang="en-GB" sz="1600" dirty="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dirty="0">
                          <a:solidFill>
                            <a:srgbClr val="000000"/>
                          </a:solidFill>
                          <a:latin typeface="Arial"/>
                          <a:ea typeface="Times New Roman"/>
                          <a:cs typeface="Arial"/>
                        </a:rPr>
                        <a:t>Describes the configuration management procedures and structures to be used.  </a:t>
                      </a:r>
                      <a:endParaRPr lang="en-GB" sz="1600" dirty="0">
                        <a:solidFill>
                          <a:srgbClr val="000000"/>
                        </a:solidFill>
                        <a:latin typeface="Arial"/>
                        <a:ea typeface="Times New Roman"/>
                        <a:cs typeface="Arial"/>
                      </a:endParaRPr>
                    </a:p>
                  </a:txBody>
                  <a:tcPr marL="54610" marR="54610" marT="0" marB="91440"/>
                </a:tc>
                <a:extLst>
                  <a:ext uri="{0D108BD9-81ED-4DB2-BD59-A6C34878D82A}">
                    <a16:rowId xmlns:a16="http://schemas.microsoft.com/office/drawing/2014/main" val="10003"/>
                  </a:ext>
                </a:extLst>
              </a:tr>
              <a:tr h="370840">
                <a:tc>
                  <a:txBody>
                    <a:bodyPr/>
                    <a:lstStyle/>
                    <a:p>
                      <a:pPr algn="l">
                        <a:spcAft>
                          <a:spcPts val="0"/>
                        </a:spcAft>
                      </a:pPr>
                      <a:r>
                        <a:rPr lang="en-US" sz="1600">
                          <a:solidFill>
                            <a:srgbClr val="000000"/>
                          </a:solidFill>
                          <a:latin typeface="Arial"/>
                          <a:ea typeface="Times New Roman"/>
                          <a:cs typeface="Arial"/>
                        </a:rPr>
                        <a:t>Maintenance plan</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a:solidFill>
                            <a:srgbClr val="000000"/>
                          </a:solidFill>
                          <a:latin typeface="Arial"/>
                          <a:ea typeface="Times New Roman"/>
                          <a:cs typeface="Arial"/>
                        </a:rPr>
                        <a:t>Predicts the maintenance requirements, costs, and effort.  </a:t>
                      </a:r>
                      <a:endParaRPr lang="en-GB" sz="1600">
                        <a:solidFill>
                          <a:srgbClr val="000000"/>
                        </a:solidFill>
                        <a:latin typeface="Arial"/>
                        <a:ea typeface="Times New Roman"/>
                        <a:cs typeface="Arial"/>
                      </a:endParaRPr>
                    </a:p>
                  </a:txBody>
                  <a:tcPr marL="54610" marR="54610" marT="0" marB="91440"/>
                </a:tc>
                <a:extLst>
                  <a:ext uri="{0D108BD9-81ED-4DB2-BD59-A6C34878D82A}">
                    <a16:rowId xmlns:a16="http://schemas.microsoft.com/office/drawing/2014/main" val="10004"/>
                  </a:ext>
                </a:extLst>
              </a:tr>
              <a:tr h="370840">
                <a:tc>
                  <a:txBody>
                    <a:bodyPr/>
                    <a:lstStyle/>
                    <a:p>
                      <a:pPr algn="l">
                        <a:spcAft>
                          <a:spcPts val="0"/>
                        </a:spcAft>
                      </a:pPr>
                      <a:r>
                        <a:rPr lang="en-US" sz="1600">
                          <a:solidFill>
                            <a:srgbClr val="000000"/>
                          </a:solidFill>
                          <a:latin typeface="Arial"/>
                          <a:ea typeface="Times New Roman"/>
                          <a:cs typeface="Arial"/>
                        </a:rPr>
                        <a:t>Staff development plan</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dirty="0">
                          <a:solidFill>
                            <a:srgbClr val="000000"/>
                          </a:solidFill>
                          <a:latin typeface="Arial"/>
                          <a:ea typeface="Times New Roman"/>
                          <a:cs typeface="Arial"/>
                        </a:rPr>
                        <a:t>Describes how the skills and experience of the project team members will be developed. </a:t>
                      </a:r>
                      <a:r>
                        <a:rPr lang="en-US" sz="1600" dirty="0" smtClean="0">
                          <a:solidFill>
                            <a:srgbClr val="000000"/>
                          </a:solidFill>
                          <a:latin typeface="Arial"/>
                          <a:ea typeface="Times New Roman"/>
                          <a:cs typeface="Arial"/>
                        </a:rPr>
                        <a:t> </a:t>
                      </a:r>
                      <a:endParaRPr lang="en-GB" sz="1600" dirty="0">
                        <a:solidFill>
                          <a:srgbClr val="000000"/>
                        </a:solidFill>
                        <a:latin typeface="Arial"/>
                        <a:ea typeface="Times New Roman"/>
                        <a:cs typeface="Arial"/>
                      </a:endParaRPr>
                    </a:p>
                  </a:txBody>
                  <a:tcPr marL="54610" marR="54610" marT="0" marB="91440"/>
                </a:tc>
                <a:extLst>
                  <a:ext uri="{0D108BD9-81ED-4DB2-BD59-A6C34878D82A}">
                    <a16:rowId xmlns:a16="http://schemas.microsoft.com/office/drawing/2014/main" val="10005"/>
                  </a:ext>
                </a:extLst>
              </a:tr>
            </a:tbl>
          </a:graphicData>
        </a:graphic>
      </p:graphicFrame>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17"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8"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300603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23</a:t>
            </a:r>
            <a:endParaRPr lang="en-US" sz="1400" b="1">
              <a:solidFill>
                <a:srgbClr val="FFFFFF"/>
              </a:solidFill>
            </a:endParaRPr>
          </a:p>
        </p:txBody>
      </p:sp>
    </p:spTree>
    <p:extLst>
      <p:ext uri="{BB962C8B-B14F-4D97-AF65-F5344CB8AC3E}">
        <p14:creationId xmlns:p14="http://schemas.microsoft.com/office/powerpoint/2010/main" val="372483972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316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2062</TotalTime>
  <Words>1158</Words>
  <Application>Microsoft Office PowerPoint</Application>
  <PresentationFormat>On-screen Show (4:3)</PresentationFormat>
  <Paragraphs>327</Paragraphs>
  <Slides>24</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ＭＳ Ｐゴシック</vt:lpstr>
      <vt:lpstr>Arial</vt:lpstr>
      <vt:lpstr>Bookman Old Style</vt:lpstr>
      <vt:lpstr>Gill Sans MT</vt:lpstr>
      <vt:lpstr>Times New Roman</vt:lpstr>
      <vt:lpstr>Wingdings</vt:lpstr>
      <vt:lpstr>Wingdings 3</vt:lpstr>
      <vt:lpstr>SWE316 2011-09-26 (with Tabs)</vt:lpstr>
      <vt:lpstr>Lecture – 8 Project Planning and Scheduling </vt:lpstr>
      <vt:lpstr>Project Planning</vt:lpstr>
      <vt:lpstr>Project planning process</vt:lpstr>
      <vt:lpstr>Milestones &amp; Deliverables</vt:lpstr>
      <vt:lpstr>Planning stages</vt:lpstr>
      <vt:lpstr>Plan-driven development</vt:lpstr>
      <vt:lpstr>Plan-driven development – pros and cons</vt:lpstr>
      <vt:lpstr>Project plans</vt:lpstr>
      <vt:lpstr>Project plan supplements </vt:lpstr>
      <vt:lpstr>The planning process</vt:lpstr>
      <vt:lpstr>The project planning process </vt:lpstr>
      <vt:lpstr>Project Scheduling</vt:lpstr>
      <vt:lpstr>Project scheduling</vt:lpstr>
      <vt:lpstr>Project scheduling activities: How?</vt:lpstr>
      <vt:lpstr>The project scheduling process </vt:lpstr>
      <vt:lpstr>Scheduling problems</vt:lpstr>
      <vt:lpstr>Schedule representation</vt:lpstr>
      <vt:lpstr>Tasks, durations, and dependencies </vt:lpstr>
      <vt:lpstr>Activity bar chart </vt:lpstr>
      <vt:lpstr>Activity</vt:lpstr>
      <vt:lpstr>Activity Network</vt:lpstr>
      <vt:lpstr>Activity Network (Solution)</vt:lpstr>
      <vt:lpstr>Staff allocation chart </vt:lpstr>
      <vt:lpstr>Key Points</vt:lpstr>
    </vt:vector>
  </TitlesOfParts>
  <Company>khalidm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irfan</cp:lastModifiedBy>
  <cp:revision>274</cp:revision>
  <cp:lastPrinted>2011-03-12T06:17:48Z</cp:lastPrinted>
  <dcterms:created xsi:type="dcterms:W3CDTF">2008-10-05T15:17:56Z</dcterms:created>
  <dcterms:modified xsi:type="dcterms:W3CDTF">2019-04-21T11:34:26Z</dcterms:modified>
</cp:coreProperties>
</file>